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2.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302" r:id="rId4"/>
    <p:sldMasterId id="2147484337" r:id="rId5"/>
    <p:sldMasterId id="2147484363" r:id="rId6"/>
  </p:sldMasterIdLst>
  <p:notesMasterIdLst>
    <p:notesMasterId r:id="rId89"/>
  </p:notesMasterIdLst>
  <p:handoutMasterIdLst>
    <p:handoutMasterId r:id="rId90"/>
  </p:handoutMasterIdLst>
  <p:sldIdLst>
    <p:sldId id="1701" r:id="rId7"/>
    <p:sldId id="1645" r:id="rId8"/>
    <p:sldId id="1646" r:id="rId9"/>
    <p:sldId id="1647" r:id="rId10"/>
    <p:sldId id="1763" r:id="rId11"/>
    <p:sldId id="1717" r:id="rId12"/>
    <p:sldId id="1738" r:id="rId13"/>
    <p:sldId id="1739" r:id="rId14"/>
    <p:sldId id="1740" r:id="rId15"/>
    <p:sldId id="1764" r:id="rId16"/>
    <p:sldId id="1736" r:id="rId17"/>
    <p:sldId id="1718" r:id="rId18"/>
    <p:sldId id="1719" r:id="rId19"/>
    <p:sldId id="1720" r:id="rId20"/>
    <p:sldId id="1721" r:id="rId21"/>
    <p:sldId id="1722" r:id="rId22"/>
    <p:sldId id="1723" r:id="rId23"/>
    <p:sldId id="1724" r:id="rId24"/>
    <p:sldId id="1725" r:id="rId25"/>
    <p:sldId id="1726" r:id="rId26"/>
    <p:sldId id="1765" r:id="rId27"/>
    <p:sldId id="1656" r:id="rId28"/>
    <p:sldId id="1707" r:id="rId29"/>
    <p:sldId id="1708" r:id="rId30"/>
    <p:sldId id="1709" r:id="rId31"/>
    <p:sldId id="1659" r:id="rId32"/>
    <p:sldId id="1780" r:id="rId33"/>
    <p:sldId id="1781" r:id="rId34"/>
    <p:sldId id="1766" r:id="rId35"/>
    <p:sldId id="1728" r:id="rId36"/>
    <p:sldId id="1741" r:id="rId37"/>
    <p:sldId id="1729" r:id="rId38"/>
    <p:sldId id="1730" r:id="rId39"/>
    <p:sldId id="1732" r:id="rId40"/>
    <p:sldId id="1735" r:id="rId41"/>
    <p:sldId id="1733" r:id="rId42"/>
    <p:sldId id="1734" r:id="rId43"/>
    <p:sldId id="1767" r:id="rId44"/>
    <p:sldId id="1711" r:id="rId45"/>
    <p:sldId id="1742" r:id="rId46"/>
    <p:sldId id="1743" r:id="rId47"/>
    <p:sldId id="1744" r:id="rId48"/>
    <p:sldId id="1745" r:id="rId49"/>
    <p:sldId id="1768" r:id="rId50"/>
    <p:sldId id="1688" r:id="rId51"/>
    <p:sldId id="1665" r:id="rId52"/>
    <p:sldId id="1704" r:id="rId53"/>
    <p:sldId id="1703" r:id="rId54"/>
    <p:sldId id="1705" r:id="rId55"/>
    <p:sldId id="1702" r:id="rId56"/>
    <p:sldId id="1700" r:id="rId57"/>
    <p:sldId id="1691" r:id="rId58"/>
    <p:sldId id="1687" r:id="rId59"/>
    <p:sldId id="1714" r:id="rId60"/>
    <p:sldId id="1715" r:id="rId61"/>
    <p:sldId id="1699" r:id="rId62"/>
    <p:sldId id="1698" r:id="rId63"/>
    <p:sldId id="1784" r:id="rId64"/>
    <p:sldId id="1785" r:id="rId65"/>
    <p:sldId id="1770" r:id="rId66"/>
    <p:sldId id="1772" r:id="rId67"/>
    <p:sldId id="1782" r:id="rId68"/>
    <p:sldId id="1774" r:id="rId69"/>
    <p:sldId id="1773" r:id="rId70"/>
    <p:sldId id="1783" r:id="rId71"/>
    <p:sldId id="1787" r:id="rId72"/>
    <p:sldId id="1788" r:id="rId73"/>
    <p:sldId id="1775" r:id="rId74"/>
    <p:sldId id="1776" r:id="rId75"/>
    <p:sldId id="1777" r:id="rId76"/>
    <p:sldId id="1779" r:id="rId77"/>
    <p:sldId id="1778" r:id="rId78"/>
    <p:sldId id="1789" r:id="rId79"/>
    <p:sldId id="1797" r:id="rId80"/>
    <p:sldId id="1790" r:id="rId81"/>
    <p:sldId id="1791" r:id="rId82"/>
    <p:sldId id="1792" r:id="rId83"/>
    <p:sldId id="1793" r:id="rId84"/>
    <p:sldId id="1794" r:id="rId85"/>
    <p:sldId id="1795" r:id="rId86"/>
    <p:sldId id="1796" r:id="rId87"/>
    <p:sldId id="1798" r:id="rId88"/>
  </p:sldIdLst>
  <p:sldSz cx="12436475" cy="6994525"/>
  <p:notesSz cx="7010400" cy="92964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203">
          <p15:clr>
            <a:srgbClr val="A4A3A4"/>
          </p15:clr>
        </p15:guide>
        <p15:guide id="2" pos="3917">
          <p15:clr>
            <a:srgbClr val="A4A3A4"/>
          </p15:clr>
        </p15:guide>
      </p15:sldGuideLst>
    </p:ext>
    <p:ext uri="{2D200454-40CA-4A62-9FC3-DE9A4176ACB9}">
      <p15:notesGuideLst xmlns:p15="http://schemas.microsoft.com/office/powerpoint/2012/main" xmlns="">
        <p15:guide id="1" orient="horz" pos="2928" userDrawn="1">
          <p15:clr>
            <a:srgbClr val="A4A3A4"/>
          </p15:clr>
        </p15:guide>
        <p15:guide id="2" pos="2208"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cmAuthor>
  <p:cmAuthor id="3" name="Mary Feil-Jacobs" initials="MF" lastIdx="22" clrIdx="3">
    <p:extLst/>
  </p:cmAuthor>
  <p:cmAuthor id="4" name="Carol Hanna (GP)" initials="CH(" lastIdx="2" clrIdx="4">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AF00"/>
    <a:srgbClr val="FF9393"/>
    <a:srgbClr val="E3008C"/>
    <a:srgbClr val="FFFFFF"/>
    <a:srgbClr val="B4009E"/>
    <a:srgbClr val="5C2D91"/>
    <a:srgbClr val="32145A"/>
    <a:srgbClr val="F2C811"/>
    <a:srgbClr val="A80000"/>
    <a:srgbClr val="002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588" autoAdjust="0"/>
    <p:restoredTop sz="91637" autoAdjust="0"/>
  </p:normalViewPr>
  <p:slideViewPr>
    <p:cSldViewPr>
      <p:cViewPr>
        <p:scale>
          <a:sx n="69" d="100"/>
          <a:sy n="69" d="100"/>
        </p:scale>
        <p:origin x="-576" y="12"/>
      </p:cViewPr>
      <p:guideLst>
        <p:guide orient="horz" pos="2203"/>
        <p:guide pos="3917"/>
      </p:guideLst>
    </p:cSldViewPr>
  </p:slideViewPr>
  <p:outlineViewPr>
    <p:cViewPr>
      <p:scale>
        <a:sx n="33" d="100"/>
        <a:sy n="33" d="100"/>
      </p:scale>
      <p:origin x="0" y="0"/>
    </p:cViewPr>
  </p:outlineViewPr>
  <p:notesTextViewPr>
    <p:cViewPr>
      <p:scale>
        <a:sx n="95" d="100"/>
        <a:sy n="95" d="100"/>
      </p:scale>
      <p:origin x="0" y="0"/>
    </p:cViewPr>
  </p:notesTextViewPr>
  <p:sorterViewPr>
    <p:cViewPr varScale="1">
      <p:scale>
        <a:sx n="1" d="1"/>
        <a:sy n="1" d="1"/>
      </p:scale>
      <p:origin x="0" y="0"/>
    </p:cViewPr>
  </p:sorterViewPr>
  <p:notesViewPr>
    <p:cSldViewPr showGuides="1">
      <p:cViewPr varScale="1">
        <p:scale>
          <a:sx n="72" d="100"/>
          <a:sy n="72" d="100"/>
        </p:scale>
        <p:origin x="3560" y="216"/>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slide" Target="slides/slide49.xml"/><Relationship Id="rId63" Type="http://schemas.openxmlformats.org/officeDocument/2006/relationships/slide" Target="slides/slide57.xml"/><Relationship Id="rId68" Type="http://schemas.openxmlformats.org/officeDocument/2006/relationships/slide" Target="slides/slide62.xml"/><Relationship Id="rId76" Type="http://schemas.openxmlformats.org/officeDocument/2006/relationships/slide" Target="slides/slide70.xml"/><Relationship Id="rId84" Type="http://schemas.openxmlformats.org/officeDocument/2006/relationships/slide" Target="slides/slide78.xml"/><Relationship Id="rId89" Type="http://schemas.openxmlformats.org/officeDocument/2006/relationships/notesMaster" Target="notesMasters/notesMaster1.xml"/><Relationship Id="rId7" Type="http://schemas.openxmlformats.org/officeDocument/2006/relationships/slide" Target="slides/slide1.xml"/><Relationship Id="rId71" Type="http://schemas.openxmlformats.org/officeDocument/2006/relationships/slide" Target="slides/slide65.xml"/><Relationship Id="rId92"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66" Type="http://schemas.openxmlformats.org/officeDocument/2006/relationships/slide" Target="slides/slide60.xml"/><Relationship Id="rId74" Type="http://schemas.openxmlformats.org/officeDocument/2006/relationships/slide" Target="slides/slide68.xml"/><Relationship Id="rId79" Type="http://schemas.openxmlformats.org/officeDocument/2006/relationships/slide" Target="slides/slide73.xml"/><Relationship Id="rId87" Type="http://schemas.openxmlformats.org/officeDocument/2006/relationships/slide" Target="slides/slide81.xml"/><Relationship Id="rId5" Type="http://schemas.openxmlformats.org/officeDocument/2006/relationships/slideMaster" Target="slideMasters/slideMaster2.xml"/><Relationship Id="rId61" Type="http://schemas.openxmlformats.org/officeDocument/2006/relationships/slide" Target="slides/slide55.xml"/><Relationship Id="rId82" Type="http://schemas.openxmlformats.org/officeDocument/2006/relationships/slide" Target="slides/slide76.xml"/><Relationship Id="rId90" Type="http://schemas.openxmlformats.org/officeDocument/2006/relationships/handoutMaster" Target="handoutMasters/handoutMaster1.xml"/><Relationship Id="rId95" Type="http://schemas.openxmlformats.org/officeDocument/2006/relationships/tableStyles" Target="tableStyles.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slide" Target="slides/slide58.xml"/><Relationship Id="rId69" Type="http://schemas.openxmlformats.org/officeDocument/2006/relationships/slide" Target="slides/slide63.xml"/><Relationship Id="rId77" Type="http://schemas.openxmlformats.org/officeDocument/2006/relationships/slide" Target="slides/slide71.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80" Type="http://schemas.openxmlformats.org/officeDocument/2006/relationships/slide" Target="slides/slide74.xml"/><Relationship Id="rId85" Type="http://schemas.openxmlformats.org/officeDocument/2006/relationships/slide" Target="slides/slide79.xml"/><Relationship Id="rId93"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slide" Target="slides/slide6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slide" Target="slides/slide64.xml"/><Relationship Id="rId75" Type="http://schemas.openxmlformats.org/officeDocument/2006/relationships/slide" Target="slides/slide69.xml"/><Relationship Id="rId83" Type="http://schemas.openxmlformats.org/officeDocument/2006/relationships/slide" Target="slides/slide77.xml"/><Relationship Id="rId88" Type="http://schemas.openxmlformats.org/officeDocument/2006/relationships/slide" Target="slides/slide82.xml"/><Relationship Id="rId91" Type="http://schemas.openxmlformats.org/officeDocument/2006/relationships/commentAuthors" Target="commentAuthors.xml"/><Relationship Id="rId96"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slide" Target="slides/slide67.xml"/><Relationship Id="rId78" Type="http://schemas.openxmlformats.org/officeDocument/2006/relationships/slide" Target="slides/slide72.xml"/><Relationship Id="rId81" Type="http://schemas.openxmlformats.org/officeDocument/2006/relationships/slide" Target="slides/slide75.xml"/><Relationship Id="rId86" Type="http://schemas.openxmlformats.org/officeDocument/2006/relationships/slide" Target="slides/slide80.xml"/><Relationship Id="rId9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lide Number Placeholder 1"/>
          <p:cNvSpPr>
            <a:spLocks noGrp="1"/>
          </p:cNvSpPr>
          <p:nvPr>
            <p:ph type="sldNum" sz="quarter" idx="3"/>
          </p:nvPr>
        </p:nvSpPr>
        <p:spPr>
          <a:xfrm>
            <a:off x="3970338" y="8829675"/>
            <a:ext cx="3038475" cy="466725"/>
          </a:xfrm>
          <a:prstGeom prst="rect">
            <a:avLst/>
          </a:prstGeom>
        </p:spPr>
        <p:txBody>
          <a:bodyPr vert="horz" lIns="91440" tIns="45720" rIns="91440" bIns="45720" rtlCol="0" anchor="b"/>
          <a:lstStyle>
            <a:lvl1pPr algn="r">
              <a:defRPr sz="1200"/>
            </a:lvl1pPr>
          </a:lstStyle>
          <a:p>
            <a:fld id="{72560150-B81F-D448-BF5B-C428F11E63D3}" type="slidenum">
              <a:rPr lang="en-US" smtClean="0"/>
              <a:t>‹#›</a:t>
            </a:fld>
            <a:endParaRPr lang="en-US" dirty="0"/>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atin typeface="Segoe UI" pitchFamily="34" charset="0"/>
              </a:defRPr>
            </a:lvl1pPr>
          </a:lstStyle>
          <a:p>
            <a:r>
              <a:rPr lang="en-US" dirty="0"/>
              <a:t>Machine Learning, Analytics, &amp; Data Science Conference</a:t>
            </a:r>
          </a:p>
        </p:txBody>
      </p:sp>
      <p:sp>
        <p:nvSpPr>
          <p:cNvPr id="9" name="Slide Image Placeholder 8"/>
          <p:cNvSpPr>
            <a:spLocks noGrp="1" noRot="1" noChangeAspect="1"/>
          </p:cNvSpPr>
          <p:nvPr>
            <p:ph type="sldImg" idx="2"/>
          </p:nvPr>
        </p:nvSpPr>
        <p:spPr>
          <a:xfrm>
            <a:off x="406400" y="696913"/>
            <a:ext cx="6197600" cy="3486150"/>
          </a:xfrm>
          <a:prstGeom prst="rect">
            <a:avLst/>
          </a:prstGeom>
          <a:noFill/>
          <a:ln w="12700">
            <a:solidFill>
              <a:prstClr val="black"/>
            </a:solidFill>
          </a:ln>
        </p:spPr>
        <p:txBody>
          <a:bodyPr vert="horz" lIns="93177" tIns="46589" rIns="93177" bIns="46589" rtlCol="0" anchor="ctr"/>
          <a:lstStyle/>
          <a:p>
            <a:endParaRPr lang="en-US" dirty="0"/>
          </a:p>
        </p:txBody>
      </p:sp>
      <p:sp>
        <p:nvSpPr>
          <p:cNvPr id="10" name="Footer Placeholder 9"/>
          <p:cNvSpPr>
            <a:spLocks noGrp="1"/>
          </p:cNvSpPr>
          <p:nvPr>
            <p:ph type="ftr" sz="quarter" idx="4"/>
          </p:nvPr>
        </p:nvSpPr>
        <p:spPr>
          <a:xfrm>
            <a:off x="0" y="8831580"/>
            <a:ext cx="6052312" cy="361897"/>
          </a:xfrm>
          <a:prstGeom prst="rect">
            <a:avLst/>
          </a:prstGeom>
        </p:spPr>
        <p:txBody>
          <a:bodyPr vert="horz" lIns="93177" tIns="46589" rIns="93177" bIns="46589" rtlCol="0" anchor="b"/>
          <a:lstStyle>
            <a:lvl1pPr marL="582359" indent="0" algn="l">
              <a:defRPr sz="1200"/>
            </a:lvl1p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970938" y="0"/>
            <a:ext cx="3037840" cy="464820"/>
          </a:xfrm>
          <a:prstGeom prst="rect">
            <a:avLst/>
          </a:prstGeom>
        </p:spPr>
        <p:txBody>
          <a:bodyPr vert="horz" lIns="93177" tIns="46589" rIns="93177" bIns="46589" rtlCol="0"/>
          <a:lstStyle>
            <a:lvl1pPr algn="r">
              <a:defRPr sz="1200">
                <a:latin typeface="Segoe UI" pitchFamily="34" charset="0"/>
              </a:defRPr>
            </a:lvl1pPr>
          </a:lstStyle>
          <a:p>
            <a:fld id="{A02ADDEA-1593-4BF6-82FC-4D1690AE5C33}" type="datetime8">
              <a:rPr lang="en-US" smtClean="0"/>
              <a:t>11/21/2017 10:32 AM</a:t>
            </a:fld>
            <a:endParaRPr lang="en-US" dirty="0"/>
          </a:p>
        </p:txBody>
      </p:sp>
      <p:sp>
        <p:nvSpPr>
          <p:cNvPr id="12" name="Notes Placeholder 11"/>
          <p:cNvSpPr>
            <a:spLocks noGrp="1"/>
          </p:cNvSpPr>
          <p:nvPr>
            <p:ph type="body" sz="quarter" idx="3"/>
          </p:nvPr>
        </p:nvSpPr>
        <p:spPr>
          <a:xfrm>
            <a:off x="701040" y="4415790"/>
            <a:ext cx="5608320" cy="4183380"/>
          </a:xfrm>
          <a:prstGeom prst="rect">
            <a:avLst/>
          </a:prstGeom>
        </p:spPr>
        <p:txBody>
          <a:bodyPr vert="horz" lIns="93177" tIns="46589" rIns="93177" bIns="465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6040627" y="8829967"/>
            <a:ext cx="968150" cy="464820"/>
          </a:xfrm>
          <a:prstGeom prst="rect">
            <a:avLst/>
          </a:prstGeom>
        </p:spPr>
        <p:txBody>
          <a:bodyPr vert="horz" lIns="93177" tIns="46589" rIns="93177" bIns="46589"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t>Machine Learning, Analytics, &amp; Data Science Conference</a:t>
            </a:r>
          </a:p>
        </p:txBody>
      </p:sp>
      <p:sp>
        <p:nvSpPr>
          <p:cNvPr id="5" name="Footer Placeholder 4"/>
          <p:cNvSpPr>
            <a:spLocks noGrp="1"/>
          </p:cNvSpPr>
          <p:nvPr>
            <p:ph type="ftr" sz="quarter" idx="11"/>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A02ADDEA-1593-4BF6-82FC-4D1690AE5C33}" type="datetime8">
              <a:rPr lang="en-US" smtClean="0"/>
              <a:t>11/21/2017 10:32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17726907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t>Machine Learning, Analytics, &amp; Data Science Conference</a:t>
            </a:r>
          </a:p>
        </p:txBody>
      </p:sp>
      <p:sp>
        <p:nvSpPr>
          <p:cNvPr id="5" name="Footer Placeholder 4"/>
          <p:cNvSpPr>
            <a:spLocks noGrp="1"/>
          </p:cNvSpPr>
          <p:nvPr>
            <p:ph type="ftr" sz="quarter" idx="11"/>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A02ADDEA-1593-4BF6-82FC-4D1690AE5C33}" type="datetime8">
              <a:rPr lang="en-US" smtClean="0"/>
              <a:t>11/21/2017 10:32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20891264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Machine Learning, Analytics, &amp; Data Science Conference</a:t>
            </a: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11/21/2017 10:32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599754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Machine Learning, Analytics, &amp; Data Science Conference</a:t>
            </a: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11/21/2017 10:32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9191801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Machine Learning, Analytics, &amp; Data Science Conference</a:t>
            </a: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11/21/2017 10:32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9191801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Machine Learning, Analytics, &amp; Data Science Conference</a:t>
            </a: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11/21/2017 10:32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9191801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Machine Learning, Analytics, &amp; Data Science Conference</a:t>
            </a: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11/21/2017 10:32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9191801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Machine Learning, Analytics, &amp; Data Science Conference</a:t>
            </a: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11/21/2017 10:32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9191801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Machine Learning, Analytics, &amp; Data Science Conference</a:t>
            </a: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11/21/2017 10:32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9191801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Machine Learning, Analytics, &amp; Data Science Conference</a:t>
            </a: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11/21/2017 10:32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9191801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Machine Learning, Analytics, &amp; Data Science Conference</a:t>
            </a: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11/21/2017 10:32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9191801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Machine Learning, Analytics, &amp; Data Science Conference</a:t>
            </a: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11/21/2017 10:32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746798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Machine Learning, Analytics, &amp; Data Science Conference</a:t>
            </a: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11/21/2017 10:32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9191801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Machine Learning, Analytics, &amp; Data Science Conference</a:t>
            </a:r>
            <a:endParaRPr lang="en-US" dirty="0"/>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A02ADDEA-1593-4BF6-82FC-4D1690AE5C33}" type="datetime8">
              <a:rPr lang="en-US" smtClean="0"/>
              <a:t>11/21/2017 10:32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215473390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Machine Learning, Analytics, &amp; Data Science Conference</a:t>
            </a: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11/21/2017 10:32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01259124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Machine Learning, Analytics, &amp; Data Science Conference</a:t>
            </a: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11/21/2017 10:32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0125912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Machine Learning, Analytics, &amp; Data Science Conference</a:t>
            </a: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11/21/2017 10:32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01259124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Machine Learning, Analytics, &amp; Data Science Conference</a:t>
            </a: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11/21/2017 10:32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01259124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Machine Learning, Analytics, &amp; Data Science Conference</a:t>
            </a: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11/21/2017 10:32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96425962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Machine Learning, Analytics, &amp; Data Science Conference</a:t>
            </a: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11/21/2017 10:32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96425962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Machine Learning, Analytics, &amp; Data Science Conference</a:t>
            </a: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11/21/2017 10:32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96425962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Machine Learning, Analytics, &amp; Data Science Conference</a:t>
            </a:r>
            <a:endParaRPr lang="en-US" dirty="0"/>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A02ADDEA-1593-4BF6-82FC-4D1690AE5C33}" type="datetime8">
              <a:rPr lang="en-US" smtClean="0"/>
              <a:t>11/21/2017 10:32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3775847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Machine Learning, Analytics, &amp; Data Science Conference</a:t>
            </a: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11/21/2017 10:32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34790541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Machine Learning, Analytics, &amp; Data Science Conference</a:t>
            </a: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11/21/2017 10:32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51870154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Machine Learning, Analytics, &amp; Data Science Conference</a:t>
            </a: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11/21/2017 10:32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51870154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Machine Learning, Analytics, &amp; Data Science Conference</a:t>
            </a: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11/21/2017 10:32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6430725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Machine Learning, Analytics, &amp; Data Science Conference</a:t>
            </a: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11/21/2017 10:32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95082208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Machine Learning, Analytics, &amp; Data Science Conference</a:t>
            </a: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11/21/2017 10:32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76767559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Machine Learning, Analytics, &amp; Data Science Conference</a:t>
            </a: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11/21/2017 10:32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45440821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Machine Learning, Analytics, &amp; Data Science Conference</a:t>
            </a: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11/21/2017 10:32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90393685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Machine Learning, Analytics, &amp; Data Science Conference</a:t>
            </a: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11/21/2017 10:32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72472923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Machine Learning, Analytics, &amp; Data Science Conference</a:t>
            </a:r>
            <a:endParaRPr lang="en-US" dirty="0"/>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A02ADDEA-1593-4BF6-82FC-4D1690AE5C33}" type="datetime8">
              <a:rPr lang="en-US" smtClean="0"/>
              <a:t>11/21/2017 10:32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38</a:t>
            </a:fld>
            <a:endParaRPr lang="en-US" dirty="0"/>
          </a:p>
        </p:txBody>
      </p:sp>
    </p:spTree>
    <p:extLst>
      <p:ext uri="{BB962C8B-B14F-4D97-AF65-F5344CB8AC3E}">
        <p14:creationId xmlns:p14="http://schemas.microsoft.com/office/powerpoint/2010/main" val="177361682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Machine Learning, Analytics, &amp; Data Science Conference</a:t>
            </a: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11/21/2017 10:32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9642596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Machine Learning, Analytics, &amp; Data Science Conference</a:t>
            </a: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11/21/2017 10:32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91918011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Machine Learning, Analytics, &amp; Data Science Conference</a:t>
            </a: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11/21/2017 10:32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96425962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Machine Learning, Analytics, &amp; Data Science Conference</a:t>
            </a: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11/21/2017 10:32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96425962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Machine Learning, Analytics, &amp; Data Science Conference</a:t>
            </a: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11/21/2017 10:32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96425962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Machine Learning, Analytics, &amp; Data Science Conference</a:t>
            </a: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11/21/2017 10:32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96425962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Machine Learning, Analytics, &amp; Data Science Conference</a:t>
            </a:r>
            <a:endParaRPr lang="en-US" dirty="0"/>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A02ADDEA-1593-4BF6-82FC-4D1690AE5C33}" type="datetime8">
              <a:rPr lang="en-US" smtClean="0"/>
              <a:t>11/21/2017 10:32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44</a:t>
            </a:fld>
            <a:endParaRPr lang="en-US" dirty="0"/>
          </a:p>
        </p:txBody>
      </p:sp>
    </p:spTree>
    <p:extLst>
      <p:ext uri="{BB962C8B-B14F-4D97-AF65-F5344CB8AC3E}">
        <p14:creationId xmlns:p14="http://schemas.microsoft.com/office/powerpoint/2010/main" val="425957014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Machine Learning, Analytics, &amp; Data Science Conference</a:t>
            </a: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11/21/2017 10:32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69662061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9306" lvl="1" indent="0">
              <a:buNone/>
            </a:pPr>
            <a:endParaRPr lang="en-US" sz="3600" dirty="0">
              <a:latin typeface="Segoe UI Light" panose="020B0502040204020203" pitchFamily="34" charset="0"/>
              <a:cs typeface="Segoe UI Light" panose="020B0502040204020203" pitchFamily="34" charset="0"/>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Machine Learning, Analytics, &amp; Data Science Conference</a:t>
            </a: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11/21/2017 10:32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05060412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9306" lvl="1" indent="0">
              <a:buNone/>
            </a:pPr>
            <a:endParaRPr lang="en-US" sz="3600" dirty="0">
              <a:latin typeface="Segoe UI Light" panose="020B0502040204020203" pitchFamily="34" charset="0"/>
              <a:cs typeface="Segoe UI Light" panose="020B0502040204020203" pitchFamily="34" charset="0"/>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Machine Learning, Analytics, &amp; Data Science Conference</a:t>
            </a: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11/21/2017 10:32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05060412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Machine Learning, Analytics, &amp; Data Science Conference</a:t>
            </a: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11/21/2017 10:32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01794094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Machine Learning, Analytics, &amp; Data Science Conference</a:t>
            </a: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11/21/2017 11:02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0179409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t>Machine Learning, Analytics, &amp; Data Science Conference</a:t>
            </a:r>
          </a:p>
        </p:txBody>
      </p:sp>
      <p:sp>
        <p:nvSpPr>
          <p:cNvPr id="5" name="Footer Placeholder 4"/>
          <p:cNvSpPr>
            <a:spLocks noGrp="1"/>
          </p:cNvSpPr>
          <p:nvPr>
            <p:ph type="ftr" sz="quarter" idx="11"/>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A02ADDEA-1593-4BF6-82FC-4D1690AE5C33}" type="datetime8">
              <a:rPr lang="en-US" smtClean="0"/>
              <a:t>11/21/2017 10:32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61856791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Machine Learning, Analytics, &amp; Data Science Conference</a:t>
            </a: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11/21/2017 10:32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01794094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t>Machine Learning, Analytics, &amp; Data Science Conference</a:t>
            </a:r>
          </a:p>
        </p:txBody>
      </p:sp>
      <p:sp>
        <p:nvSpPr>
          <p:cNvPr id="5" name="Footer Placeholder 4"/>
          <p:cNvSpPr>
            <a:spLocks noGrp="1"/>
          </p:cNvSpPr>
          <p:nvPr>
            <p:ph type="ftr" sz="quarter" idx="11"/>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A02ADDEA-1593-4BF6-82FC-4D1690AE5C33}" type="datetime8">
              <a:rPr lang="en-US" smtClean="0"/>
              <a:t>11/21/2017 10:32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51</a:t>
            </a:fld>
            <a:endParaRPr lang="en-US" dirty="0"/>
          </a:p>
        </p:txBody>
      </p:sp>
    </p:spTree>
    <p:extLst>
      <p:ext uri="{BB962C8B-B14F-4D97-AF65-F5344CB8AC3E}">
        <p14:creationId xmlns:p14="http://schemas.microsoft.com/office/powerpoint/2010/main" val="207297150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Machine Learning, Analytics, &amp; Data Science Conference</a:t>
            </a: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11/21/2017 10:32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28168774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Machine Learning, Analytics, &amp; Data Science Conference</a:t>
            </a: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11/21/2017 10:32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62755587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Machine Learning, Analytics, &amp; Data Science Conference</a:t>
            </a: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11/21/2017 10:32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62755587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Machine Learning, Analytics, &amp; Data Science Conference</a:t>
            </a: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11/21/2017 10:32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62755587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t>Machine Learning, Analytics, &amp; Data Science Conference</a:t>
            </a:r>
          </a:p>
        </p:txBody>
      </p:sp>
      <p:sp>
        <p:nvSpPr>
          <p:cNvPr id="5" name="Footer Placeholder 4"/>
          <p:cNvSpPr>
            <a:spLocks noGrp="1"/>
          </p:cNvSpPr>
          <p:nvPr>
            <p:ph type="ftr" sz="quarter" idx="11"/>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A02ADDEA-1593-4BF6-82FC-4D1690AE5C33}" type="datetime8">
              <a:rPr lang="en-US" smtClean="0"/>
              <a:t>11/21/2017 10:32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56</a:t>
            </a:fld>
            <a:endParaRPr lang="en-US" dirty="0"/>
          </a:p>
        </p:txBody>
      </p:sp>
    </p:spTree>
    <p:extLst>
      <p:ext uri="{BB962C8B-B14F-4D97-AF65-F5344CB8AC3E}">
        <p14:creationId xmlns:p14="http://schemas.microsoft.com/office/powerpoint/2010/main" val="115553891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t>Machine Learning, Analytics, &amp; Data Science Conference</a:t>
            </a:r>
          </a:p>
        </p:txBody>
      </p:sp>
      <p:sp>
        <p:nvSpPr>
          <p:cNvPr id="5" name="Footer Placeholder 4"/>
          <p:cNvSpPr>
            <a:spLocks noGrp="1"/>
          </p:cNvSpPr>
          <p:nvPr>
            <p:ph type="ftr" sz="quarter" idx="11"/>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A02ADDEA-1593-4BF6-82FC-4D1690AE5C33}" type="datetime8">
              <a:rPr lang="en-US" smtClean="0"/>
              <a:t>11/21/2017 10:32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57</a:t>
            </a:fld>
            <a:endParaRPr lang="en-US" dirty="0"/>
          </a:p>
        </p:txBody>
      </p:sp>
    </p:spTree>
    <p:extLst>
      <p:ext uri="{BB962C8B-B14F-4D97-AF65-F5344CB8AC3E}">
        <p14:creationId xmlns:p14="http://schemas.microsoft.com/office/powerpoint/2010/main" val="118806572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Machine Learning, Analytics, &amp; Data Science Conference</a:t>
            </a:r>
            <a:endParaRPr lang="en-US" dirty="0"/>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A02ADDEA-1593-4BF6-82FC-4D1690AE5C33}" type="datetime8">
              <a:rPr lang="en-US" smtClean="0"/>
              <a:t>11/21/2017 10:32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58</a:t>
            </a:fld>
            <a:endParaRPr lang="en-US" dirty="0"/>
          </a:p>
        </p:txBody>
      </p:sp>
    </p:spTree>
    <p:extLst>
      <p:ext uri="{BB962C8B-B14F-4D97-AF65-F5344CB8AC3E}">
        <p14:creationId xmlns:p14="http://schemas.microsoft.com/office/powerpoint/2010/main" val="397822141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Machine Learning, Analytics, &amp; Data Science Conference</a:t>
            </a:r>
            <a:endParaRPr lang="en-US" dirty="0"/>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A02ADDEA-1593-4BF6-82FC-4D1690AE5C33}" type="datetime8">
              <a:rPr lang="en-US" smtClean="0"/>
              <a:t>11/21/2017 10:32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59</a:t>
            </a:fld>
            <a:endParaRPr lang="en-US" dirty="0"/>
          </a:p>
        </p:txBody>
      </p:sp>
    </p:spTree>
    <p:extLst>
      <p:ext uri="{BB962C8B-B14F-4D97-AF65-F5344CB8AC3E}">
        <p14:creationId xmlns:p14="http://schemas.microsoft.com/office/powerpoint/2010/main" val="41241928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Machine Learning, Analytics, &amp; Data Science Conference</a:t>
            </a: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11/21/2017 10:32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91918011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Machine Learning, Analytics, &amp; Data Science Conference</a:t>
            </a:r>
            <a:endParaRPr lang="en-US" dirty="0"/>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A02ADDEA-1593-4BF6-82FC-4D1690AE5C33}" type="datetime8">
              <a:rPr lang="en-US" smtClean="0"/>
              <a:t>11/21/2017 10:32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60</a:t>
            </a:fld>
            <a:endParaRPr lang="en-US" dirty="0"/>
          </a:p>
        </p:txBody>
      </p:sp>
    </p:spTree>
    <p:extLst>
      <p:ext uri="{BB962C8B-B14F-4D97-AF65-F5344CB8AC3E}">
        <p14:creationId xmlns:p14="http://schemas.microsoft.com/office/powerpoint/2010/main" val="334302111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Machine Learning, Analytics, &amp; Data Science Conference</a:t>
            </a: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11/21/2017 10:32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41809104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Machine Learning, Analytics, &amp; Data Science Conference</a:t>
            </a: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11/21/2017 10:32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9605429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Machine Learning, Analytics, &amp; Data Science Conference</a:t>
            </a: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11/21/2017 10:32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3351121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Machine Learning, Analytics, &amp; Data Science Conference</a:t>
            </a: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11/21/2017 10:32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51650790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Machine Learning, Analytics, &amp; Data Science Conference</a:t>
            </a: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11/21/2017 10:32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91961335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Machine Learning, Analytics, &amp; Data Science Conference</a:t>
            </a: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11/21/2017 10:32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65783442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Machine Learning, Analytics, &amp; Data Science Conference</a:t>
            </a: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11/21/2017 10:32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64654791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Machine Learning, Analytics, &amp; Data Science Conference</a:t>
            </a: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11/21/2017 10:32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77890075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Machine Learning, Analytics, &amp; Data Science Conference</a:t>
            </a: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11/21/2017 10:32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2948671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Machine Learning, Analytics, &amp; Data Science Conference</a:t>
            </a: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11/21/2017 10:32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91918011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Machine Learning, Analytics, &amp; Data Science Conference</a:t>
            </a: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11/21/2017 10:32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90436808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Machine Learning, Analytics, &amp; Data Science Conference</a:t>
            </a: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11/21/2017 10:32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3411147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Machine Learning, Analytics, &amp; Data Science Conference</a:t>
            </a: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11/21/2017 10:32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96157401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Machine Learning, Analytics, &amp; Data Science Conference</a:t>
            </a:r>
            <a:endParaRPr lang="en-US" dirty="0"/>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A02ADDEA-1593-4BF6-82FC-4D1690AE5C33}" type="datetime8">
              <a:rPr lang="en-US" smtClean="0"/>
              <a:t>11/21/2017 10:32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73</a:t>
            </a:fld>
            <a:endParaRPr lang="en-US" dirty="0"/>
          </a:p>
        </p:txBody>
      </p:sp>
    </p:spTree>
    <p:extLst>
      <p:ext uri="{BB962C8B-B14F-4D97-AF65-F5344CB8AC3E}">
        <p14:creationId xmlns:p14="http://schemas.microsoft.com/office/powerpoint/2010/main" val="209705499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t>Machine Learning, Analytics, &amp; Data Science Conference</a:t>
            </a:r>
          </a:p>
        </p:txBody>
      </p:sp>
      <p:sp>
        <p:nvSpPr>
          <p:cNvPr id="5" name="Footer Placeholder 4"/>
          <p:cNvSpPr>
            <a:spLocks noGrp="1"/>
          </p:cNvSpPr>
          <p:nvPr>
            <p:ph type="ftr" sz="quarter" idx="11"/>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A02ADDEA-1593-4BF6-82FC-4D1690AE5C33}" type="datetime8">
              <a:rPr lang="en-US" smtClean="0"/>
              <a:t>11/21/2017 10:32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74</a:t>
            </a:fld>
            <a:endParaRPr lang="en-US" dirty="0"/>
          </a:p>
        </p:txBody>
      </p:sp>
    </p:spTree>
    <p:extLst>
      <p:ext uri="{BB962C8B-B14F-4D97-AF65-F5344CB8AC3E}">
        <p14:creationId xmlns:p14="http://schemas.microsoft.com/office/powerpoint/2010/main" val="392649493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t>Machine Learning, Analytics, &amp; Data Science Conference</a:t>
            </a:r>
          </a:p>
        </p:txBody>
      </p:sp>
      <p:sp>
        <p:nvSpPr>
          <p:cNvPr id="5" name="Footer Placeholder 4"/>
          <p:cNvSpPr>
            <a:spLocks noGrp="1"/>
          </p:cNvSpPr>
          <p:nvPr>
            <p:ph type="ftr" sz="quarter" idx="11"/>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A02ADDEA-1593-4BF6-82FC-4D1690AE5C33}" type="datetime8">
              <a:rPr lang="en-US" smtClean="0"/>
              <a:t>11/21/2017 10:32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75</a:t>
            </a:fld>
            <a:endParaRPr lang="en-US" dirty="0"/>
          </a:p>
        </p:txBody>
      </p:sp>
    </p:spTree>
    <p:extLst>
      <p:ext uri="{BB962C8B-B14F-4D97-AF65-F5344CB8AC3E}">
        <p14:creationId xmlns:p14="http://schemas.microsoft.com/office/powerpoint/2010/main" val="49854092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t>Machine Learning, Analytics, &amp; Data Science Conference</a:t>
            </a:r>
          </a:p>
        </p:txBody>
      </p:sp>
      <p:sp>
        <p:nvSpPr>
          <p:cNvPr id="5" name="Footer Placeholder 4"/>
          <p:cNvSpPr>
            <a:spLocks noGrp="1"/>
          </p:cNvSpPr>
          <p:nvPr>
            <p:ph type="ftr" sz="quarter" idx="11"/>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A02ADDEA-1593-4BF6-82FC-4D1690AE5C33}" type="datetime8">
              <a:rPr lang="en-US" smtClean="0"/>
              <a:t>11/21/2017 10:32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76</a:t>
            </a:fld>
            <a:endParaRPr lang="en-US" dirty="0"/>
          </a:p>
        </p:txBody>
      </p:sp>
    </p:spTree>
    <p:extLst>
      <p:ext uri="{BB962C8B-B14F-4D97-AF65-F5344CB8AC3E}">
        <p14:creationId xmlns:p14="http://schemas.microsoft.com/office/powerpoint/2010/main" val="177316396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t>Machine Learning, Analytics, &amp; Data Science Conference</a:t>
            </a:r>
          </a:p>
        </p:txBody>
      </p:sp>
      <p:sp>
        <p:nvSpPr>
          <p:cNvPr id="5" name="Footer Placeholder 4"/>
          <p:cNvSpPr>
            <a:spLocks noGrp="1"/>
          </p:cNvSpPr>
          <p:nvPr>
            <p:ph type="ftr" sz="quarter" idx="11"/>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A02ADDEA-1593-4BF6-82FC-4D1690AE5C33}" type="datetime8">
              <a:rPr lang="en-US" smtClean="0"/>
              <a:t>11/21/2017 10:32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77</a:t>
            </a:fld>
            <a:endParaRPr lang="en-US" dirty="0"/>
          </a:p>
        </p:txBody>
      </p:sp>
    </p:spTree>
    <p:extLst>
      <p:ext uri="{BB962C8B-B14F-4D97-AF65-F5344CB8AC3E}">
        <p14:creationId xmlns:p14="http://schemas.microsoft.com/office/powerpoint/2010/main" val="282998452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t>Machine Learning, Analytics, &amp; Data Science Conference</a:t>
            </a:r>
          </a:p>
        </p:txBody>
      </p:sp>
      <p:sp>
        <p:nvSpPr>
          <p:cNvPr id="5" name="Footer Placeholder 4"/>
          <p:cNvSpPr>
            <a:spLocks noGrp="1"/>
          </p:cNvSpPr>
          <p:nvPr>
            <p:ph type="ftr" sz="quarter" idx="11"/>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A02ADDEA-1593-4BF6-82FC-4D1690AE5C33}" type="datetime8">
              <a:rPr lang="en-US" smtClean="0"/>
              <a:t>11/21/2017 10:32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78</a:t>
            </a:fld>
            <a:endParaRPr lang="en-US" dirty="0"/>
          </a:p>
        </p:txBody>
      </p:sp>
    </p:spTree>
    <p:extLst>
      <p:ext uri="{BB962C8B-B14F-4D97-AF65-F5344CB8AC3E}">
        <p14:creationId xmlns:p14="http://schemas.microsoft.com/office/powerpoint/2010/main" val="2402607659"/>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t>Machine Learning, Analytics, &amp; Data Science Conference</a:t>
            </a:r>
          </a:p>
        </p:txBody>
      </p:sp>
      <p:sp>
        <p:nvSpPr>
          <p:cNvPr id="5" name="Footer Placeholder 4"/>
          <p:cNvSpPr>
            <a:spLocks noGrp="1"/>
          </p:cNvSpPr>
          <p:nvPr>
            <p:ph type="ftr" sz="quarter" idx="11"/>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A02ADDEA-1593-4BF6-82FC-4D1690AE5C33}" type="datetime8">
              <a:rPr lang="en-US" smtClean="0"/>
              <a:t>11/21/2017 10:32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79</a:t>
            </a:fld>
            <a:endParaRPr lang="en-US" dirty="0"/>
          </a:p>
        </p:txBody>
      </p:sp>
    </p:spTree>
    <p:extLst>
      <p:ext uri="{BB962C8B-B14F-4D97-AF65-F5344CB8AC3E}">
        <p14:creationId xmlns:p14="http://schemas.microsoft.com/office/powerpoint/2010/main" val="15491152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Machine Learning, Analytics, &amp; Data Science Conference</a:t>
            </a: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11/21/2017 10:32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91918011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t>Machine Learning, Analytics, &amp; Data Science Conference</a:t>
            </a:r>
          </a:p>
        </p:txBody>
      </p:sp>
      <p:sp>
        <p:nvSpPr>
          <p:cNvPr id="5" name="Footer Placeholder 4"/>
          <p:cNvSpPr>
            <a:spLocks noGrp="1"/>
          </p:cNvSpPr>
          <p:nvPr>
            <p:ph type="ftr" sz="quarter" idx="11"/>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A02ADDEA-1593-4BF6-82FC-4D1690AE5C33}" type="datetime8">
              <a:rPr lang="en-US" smtClean="0"/>
              <a:t>11/21/2017 10:32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80</a:t>
            </a:fld>
            <a:endParaRPr lang="en-US" dirty="0"/>
          </a:p>
        </p:txBody>
      </p:sp>
    </p:spTree>
    <p:extLst>
      <p:ext uri="{BB962C8B-B14F-4D97-AF65-F5344CB8AC3E}">
        <p14:creationId xmlns:p14="http://schemas.microsoft.com/office/powerpoint/2010/main" val="3288820808"/>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t>Machine Learning, Analytics, &amp; Data Science Conference</a:t>
            </a:r>
          </a:p>
        </p:txBody>
      </p:sp>
      <p:sp>
        <p:nvSpPr>
          <p:cNvPr id="5" name="Footer Placeholder 4"/>
          <p:cNvSpPr>
            <a:spLocks noGrp="1"/>
          </p:cNvSpPr>
          <p:nvPr>
            <p:ph type="ftr" sz="quarter" idx="11"/>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A02ADDEA-1593-4BF6-82FC-4D1690AE5C33}" type="datetime8">
              <a:rPr lang="en-US" smtClean="0"/>
              <a:t>11/21/2017 10:32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81</a:t>
            </a:fld>
            <a:endParaRPr lang="en-US" dirty="0"/>
          </a:p>
        </p:txBody>
      </p:sp>
    </p:spTree>
    <p:extLst>
      <p:ext uri="{BB962C8B-B14F-4D97-AF65-F5344CB8AC3E}">
        <p14:creationId xmlns:p14="http://schemas.microsoft.com/office/powerpoint/2010/main" val="1278610075"/>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Machine Learning, Analytics, &amp; Data Science Conference</a:t>
            </a:r>
            <a:endParaRPr lang="en-US" dirty="0"/>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A02ADDEA-1593-4BF6-82FC-4D1690AE5C33}" type="datetime8">
              <a:rPr lang="en-US" smtClean="0"/>
              <a:t>11/21/2017 10:32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82</a:t>
            </a:fld>
            <a:endParaRPr lang="en-US" dirty="0"/>
          </a:p>
        </p:txBody>
      </p:sp>
    </p:spTree>
    <p:extLst>
      <p:ext uri="{BB962C8B-B14F-4D97-AF65-F5344CB8AC3E}">
        <p14:creationId xmlns:p14="http://schemas.microsoft.com/office/powerpoint/2010/main" val="5152541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Machine Learning, Analytics, &amp; Data Science Conference</a:t>
            </a: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11/21/2017 10:32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91918011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9231" y="6240963"/>
            <a:ext cx="1278510" cy="274137"/>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464013" y="490737"/>
            <a:ext cx="1436313" cy="306604"/>
          </a:xfrm>
          <a:prstGeom prst="rect">
            <a:avLst/>
          </a:prstGeom>
        </p:spPr>
      </p:pic>
      <p:sp>
        <p:nvSpPr>
          <p:cNvPr id="12" name="Freeform 11"/>
          <p:cNvSpPr>
            <a:spLocks noEditPoints="1"/>
          </p:cNvSpPr>
          <p:nvPr userDrawn="1"/>
        </p:nvSpPr>
        <p:spPr bwMode="black">
          <a:xfrm>
            <a:off x="2137569" y="2473326"/>
            <a:ext cx="8161338"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00BCF2"/>
          </a:solidFill>
          <a:ln>
            <a:noFill/>
          </a:ln>
        </p:spPr>
        <p:txBody>
          <a:bodyPr vert="horz" wrap="square" lIns="91427" tIns="45713" rIns="91427" bIns="45713" numCol="1" anchor="t" anchorCtr="0" compatLnSpc="1">
            <a:prstTxWarp prst="textNoShape">
              <a:avLst/>
            </a:prstTxWarp>
          </a:bodyPr>
          <a:lstStyle/>
          <a:p>
            <a:endParaRPr lang="en-US" sz="1800" dirty="0"/>
          </a:p>
        </p:txBody>
      </p:sp>
    </p:spTree>
    <p:extLst>
      <p:ext uri="{BB962C8B-B14F-4D97-AF65-F5344CB8AC3E}">
        <p14:creationId xmlns:p14="http://schemas.microsoft.com/office/powerpoint/2010/main" val="24265726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7755739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0"/>
            <a:ext cx="5486399" cy="1985506"/>
          </a:xfrm>
        </p:spPr>
        <p:txBody>
          <a:bodyPr wrap="square">
            <a:spAutoFit/>
          </a:bodyPr>
          <a:lstStyle>
            <a:lvl1pPr marL="287282" indent="-287282">
              <a:spcBef>
                <a:spcPts val="1224"/>
              </a:spcBef>
              <a:buClr>
                <a:schemeClr val="tx2"/>
              </a:buClr>
              <a:buFont typeface="Arial" pitchFamily="34" charset="0"/>
              <a:buChar char="•"/>
              <a:defRPr sz="3199">
                <a:gradFill>
                  <a:gsLst>
                    <a:gs pos="1250">
                      <a:schemeClr val="tx2"/>
                    </a:gs>
                    <a:gs pos="99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50"/>
            <a:ext cx="5486399" cy="1985506"/>
          </a:xfrm>
        </p:spPr>
        <p:txBody>
          <a:bodyPr wrap="square">
            <a:spAutoFit/>
          </a:bodyPr>
          <a:lstStyle>
            <a:lvl1pPr marL="287282" indent="-287282">
              <a:spcBef>
                <a:spcPts val="1224"/>
              </a:spcBef>
              <a:buClr>
                <a:schemeClr val="tx2"/>
              </a:buClr>
              <a:buFont typeface="Arial" pitchFamily="34" charset="0"/>
              <a:buChar char="•"/>
              <a:defRPr sz="3199">
                <a:gradFill>
                  <a:gsLst>
                    <a:gs pos="1250">
                      <a:schemeClr val="tx2"/>
                    </a:gs>
                    <a:gs pos="99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7270414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0"/>
            <a:ext cx="5486399" cy="1985506"/>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50"/>
            <a:ext cx="5486399" cy="1985506"/>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7703540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16236304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3"/>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652934268"/>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Key Point">
    <p:bg>
      <p:bgPr>
        <a:solidFill>
          <a:schemeClr val="bg1"/>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1101436" y="883947"/>
            <a:ext cx="10235966" cy="5125263"/>
          </a:xfrm>
        </p:spPr>
        <p:txBody>
          <a:bodyPr anchor="ctr" anchorCtr="0"/>
          <a:lstStyle>
            <a:lvl1pPr algn="l">
              <a:defRPr sz="5507" b="1">
                <a:solidFill>
                  <a:schemeClr val="tx2"/>
                </a:solidFill>
                <a:latin typeface="+mn-lt"/>
              </a:defRPr>
            </a:lvl1pPr>
          </a:lstStyle>
          <a:p>
            <a:r>
              <a:rPr lang="en-US"/>
              <a:t>Click to edit Master title style</a:t>
            </a:r>
            <a:endParaRPr lang="en-US" dirty="0"/>
          </a:p>
        </p:txBody>
      </p:sp>
    </p:spTree>
    <p:extLst>
      <p:ext uri="{BB962C8B-B14F-4D97-AF65-F5344CB8AC3E}">
        <p14:creationId xmlns:p14="http://schemas.microsoft.com/office/powerpoint/2010/main" val="1942752240"/>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Key Point - Blue background">
    <p:bg>
      <p:bgPr>
        <a:solidFill>
          <a:schemeClr val="tx2"/>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1101436" y="883947"/>
            <a:ext cx="10235966" cy="5125263"/>
          </a:xfrm>
        </p:spPr>
        <p:txBody>
          <a:bodyPr anchor="ctr" anchorCtr="0"/>
          <a:lstStyle>
            <a:lvl1pPr algn="l">
              <a:defRPr sz="5507" b="1">
                <a:solidFill>
                  <a:schemeClr val="bg1"/>
                </a:solidFill>
                <a:latin typeface="+mn-lt"/>
              </a:defRPr>
            </a:lvl1pPr>
          </a:lstStyle>
          <a:p>
            <a:r>
              <a:rPr lang="en-US" dirty="0"/>
              <a:t>Click to edit Master title style</a:t>
            </a:r>
          </a:p>
        </p:txBody>
      </p:sp>
    </p:spTree>
    <p:extLst>
      <p:ext uri="{BB962C8B-B14F-4D97-AF65-F5344CB8AC3E}">
        <p14:creationId xmlns:p14="http://schemas.microsoft.com/office/powerpoint/2010/main" val="1559382616"/>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4"/>
            <a:ext cx="9144000" cy="1181862"/>
          </a:xfrm>
          <a:noFill/>
        </p:spPr>
        <p:txBody>
          <a:bodyPr wrap="square" tIns="91440" bIns="91440" anchor="t" anchorCtr="0">
            <a:spAutoFit/>
          </a:bodyPr>
          <a:lstStyle>
            <a:lvl1pPr>
              <a:defRPr sz="7198" spc="-100" baseline="0">
                <a:gradFill>
                  <a:gsLst>
                    <a:gs pos="24779">
                      <a:srgbClr val="000000"/>
                    </a:gs>
                    <a:gs pos="70000">
                      <a:srgbClr val="000000"/>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3954463"/>
            <a:ext cx="9143999" cy="738664"/>
          </a:xfrm>
          <a:noFill/>
        </p:spPr>
        <p:txBody>
          <a:bodyPr wrap="square" lIns="182880" tIns="146304" rIns="182880" bIns="146304">
            <a:spAutoFit/>
          </a:bodyPr>
          <a:lstStyle>
            <a:lvl1pPr marL="0" indent="0">
              <a:spcBef>
                <a:spcPts val="0"/>
              </a:spcBef>
              <a:buNone/>
              <a:defRPr sz="3199" spc="0" baseline="0">
                <a:gradFill>
                  <a:gsLst>
                    <a:gs pos="24779">
                      <a:srgbClr val="000000"/>
                    </a:gs>
                    <a:gs pos="70000">
                      <a:srgbClr val="000000"/>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4295405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9143999" cy="1181862"/>
          </a:xfrm>
          <a:noFill/>
        </p:spPr>
        <p:txBody>
          <a:bodyPr wrap="square"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1402923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3865499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 Microsoft">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1" y="6240963"/>
            <a:ext cx="1278510" cy="274137"/>
          </a:xfrm>
          <a:prstGeom prst="rect">
            <a:avLst/>
          </a:prstGeom>
        </p:spPr>
      </p:pic>
      <p:sp>
        <p:nvSpPr>
          <p:cNvPr id="18" name="Title 1"/>
          <p:cNvSpPr>
            <a:spLocks noGrp="1"/>
          </p:cNvSpPr>
          <p:nvPr>
            <p:ph type="title" hasCustomPrompt="1"/>
          </p:nvPr>
        </p:nvSpPr>
        <p:spPr>
          <a:xfrm>
            <a:off x="274702" y="2125678"/>
            <a:ext cx="10058336" cy="1828786"/>
          </a:xfrm>
          <a:noFill/>
        </p:spPr>
        <p:txBody>
          <a:bodyPr lIns="146304" tIns="91440" rIns="146304" bIns="91440" anchor="t" anchorCtr="0"/>
          <a:lstStyle>
            <a:lvl1pPr>
              <a:defRPr sz="5399" spc="-100"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74702" y="3955786"/>
            <a:ext cx="10058337" cy="1828007"/>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57200" y="490737"/>
            <a:ext cx="1449939" cy="306604"/>
          </a:xfrm>
          <a:prstGeom prst="rect">
            <a:avLst/>
          </a:prstGeom>
        </p:spPr>
      </p:pic>
      <p:sp>
        <p:nvSpPr>
          <p:cNvPr id="7" name="Text Placeholder 2"/>
          <p:cNvSpPr>
            <a:spLocks noGrp="1"/>
          </p:cNvSpPr>
          <p:nvPr>
            <p:ph type="body" sz="quarter" idx="13" hasCustomPrompt="1"/>
          </p:nvPr>
        </p:nvSpPr>
        <p:spPr>
          <a:xfrm>
            <a:off x="8504239" y="307622"/>
            <a:ext cx="3656013" cy="578303"/>
          </a:xfrm>
        </p:spPr>
        <p:txBody>
          <a:bodyPr lIns="182880" tIns="146304" rIns="182880" bIns="146304"/>
          <a:lstStyle>
            <a:lvl1pPr marL="0" indent="0" algn="r">
              <a:buNone/>
              <a:defRPr sz="2000">
                <a:latin typeface="+mn-lt"/>
              </a:defRPr>
            </a:lvl1pPr>
            <a:lvl2pPr marL="342834" indent="0">
              <a:buNone/>
              <a:defRPr sz="2000"/>
            </a:lvl2pPr>
            <a:lvl3pPr marL="571390" indent="0">
              <a:buNone/>
              <a:defRPr sz="2000"/>
            </a:lvl3pPr>
            <a:lvl4pPr marL="799946" indent="0">
              <a:buNone/>
              <a:defRPr sz="2000"/>
            </a:lvl4pPr>
            <a:lvl5pPr marL="1028503" indent="0">
              <a:buNone/>
              <a:defRPr sz="2000"/>
            </a:lvl5pPr>
          </a:lstStyle>
          <a:p>
            <a:pPr lvl="0"/>
            <a:r>
              <a:rPr lang="en-US" dirty="0"/>
              <a:t>Session Code Here</a:t>
            </a:r>
          </a:p>
        </p:txBody>
      </p:sp>
      <p:sp>
        <p:nvSpPr>
          <p:cNvPr id="2" name="TextBox 1"/>
          <p:cNvSpPr txBox="1"/>
          <p:nvPr userDrawn="1"/>
        </p:nvSpPr>
        <p:spPr>
          <a:xfrm>
            <a:off x="288989" y="6072576"/>
            <a:ext cx="1831938" cy="634440"/>
          </a:xfrm>
          <a:prstGeom prst="rect">
            <a:avLst/>
          </a:prstGeom>
          <a:noFill/>
        </p:spPr>
        <p:txBody>
          <a:bodyPr wrap="none" lIns="182854" tIns="146283" rIns="182854" bIns="146283" rtlCol="0">
            <a:spAutoFit/>
          </a:bodyPr>
          <a:lstStyle/>
          <a:p>
            <a:pPr>
              <a:lnSpc>
                <a:spcPct val="90000"/>
              </a:lnSpc>
              <a:spcAft>
                <a:spcPts val="600"/>
              </a:spcAft>
            </a:pPr>
            <a:r>
              <a:rPr lang="en-US" sz="2400" dirty="0">
                <a:gradFill>
                  <a:gsLst>
                    <a:gs pos="2917">
                      <a:schemeClr val="tx1"/>
                    </a:gs>
                    <a:gs pos="30000">
                      <a:schemeClr val="tx1"/>
                    </a:gs>
                  </a:gsLst>
                  <a:lin ang="5400000" scaled="0"/>
                </a:gradFill>
              </a:rPr>
              <a:t>#</a:t>
            </a:r>
            <a:r>
              <a:rPr lang="en-US" sz="2400" dirty="0" err="1">
                <a:gradFill>
                  <a:gsLst>
                    <a:gs pos="2917">
                      <a:schemeClr val="tx1"/>
                    </a:gs>
                    <a:gs pos="30000">
                      <a:schemeClr val="tx1"/>
                    </a:gs>
                  </a:gsLst>
                  <a:lin ang="5400000" scaled="0"/>
                </a:gradFill>
              </a:rPr>
              <a:t>buildtour</a:t>
            </a: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6785125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92035">
                      <a:srgbClr val="000000"/>
                    </a:gs>
                    <a:gs pos="75000">
                      <a:srgbClr val="000000"/>
                    </a:gs>
                  </a:gsLst>
                  <a:lin ang="5400000" scaled="0"/>
                </a:gradFill>
              </a:defRPr>
            </a:lvl1pPr>
          </a:lstStyle>
          <a:p>
            <a:r>
              <a:rPr lang="en-US" dirty="0"/>
              <a:t>Section title</a:t>
            </a:r>
          </a:p>
        </p:txBody>
      </p:sp>
    </p:spTree>
    <p:extLst>
      <p:ext uri="{BB962C8B-B14F-4D97-AF65-F5344CB8AC3E}">
        <p14:creationId xmlns:p14="http://schemas.microsoft.com/office/powerpoint/2010/main" val="235176982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41426"/>
            <a:ext cx="5486399" cy="2012859"/>
          </a:xfrm>
        </p:spPr>
        <p:txBody>
          <a:bodyPr>
            <a:spAutoFit/>
          </a:bodyPr>
          <a:lstStyle>
            <a:lvl1pPr>
              <a:defRPr sz="659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dpi="0" rotWithShape="1">
            <a:blip r:embed="rId2"/>
            <a:srcRect/>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27899278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0825583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547924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1995931"/>
          </a:xfrm>
        </p:spPr>
        <p:txBody>
          <a:bodyPr/>
          <a:lstStyle>
            <a:lvl1pPr marL="0" indent="0">
              <a:buNone/>
              <a:defRPr sz="32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8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4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0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79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09201636"/>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plit code and poi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95275"/>
            <a:ext cx="7114249" cy="917575"/>
          </a:xfrm>
        </p:spPr>
        <p:txBody>
          <a:bodyPr/>
          <a:lstStyle>
            <a:lvl1pPr>
              <a:defRPr baseline="0"/>
            </a:lvl1pPr>
          </a:lstStyle>
          <a:p>
            <a:r>
              <a:rPr lang="en-US" dirty="0"/>
              <a:t>Slide for developer code</a:t>
            </a:r>
          </a:p>
        </p:txBody>
      </p:sp>
      <p:sp>
        <p:nvSpPr>
          <p:cNvPr id="5" name="Text Placeholder 4"/>
          <p:cNvSpPr>
            <a:spLocks noGrp="1"/>
          </p:cNvSpPr>
          <p:nvPr>
            <p:ph type="body" sz="quarter" idx="10"/>
          </p:nvPr>
        </p:nvSpPr>
        <p:spPr>
          <a:xfrm>
            <a:off x="274637" y="1221158"/>
            <a:ext cx="7114250" cy="1654271"/>
          </a:xfrm>
        </p:spPr>
        <p:txBody>
          <a:bodyPr/>
          <a:lstStyle>
            <a:lvl1pPr marL="0" indent="0">
              <a:buNone/>
              <a:defRPr sz="2856">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87" indent="0">
              <a:buNone/>
              <a:defRPr sz="1836">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494" indent="0">
              <a:buNone/>
              <a:defRPr sz="1632">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06" indent="0">
              <a:buNone/>
              <a:defRPr sz="1428">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795" indent="0">
              <a:buNone/>
              <a:defRPr sz="1428">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3"/>
          <p:cNvSpPr/>
          <p:nvPr userDrawn="1"/>
        </p:nvSpPr>
        <p:spPr bwMode="auto">
          <a:xfrm>
            <a:off x="7663525" y="0"/>
            <a:ext cx="4772949"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8" name="Content Placeholder 7"/>
          <p:cNvSpPr>
            <a:spLocks noGrp="1"/>
          </p:cNvSpPr>
          <p:nvPr>
            <p:ph sz="quarter" idx="11"/>
          </p:nvPr>
        </p:nvSpPr>
        <p:spPr>
          <a:xfrm>
            <a:off x="8013688" y="295275"/>
            <a:ext cx="4111875" cy="2162796"/>
          </a:xfrm>
        </p:spPr>
        <p:txBody>
          <a:bodyPr/>
          <a:lstStyle>
            <a:lvl1pPr marL="0" indent="0">
              <a:buNone/>
              <a:defRPr sz="3264">
                <a:solidFill>
                  <a:schemeClr val="bg1"/>
                </a:solidFill>
                <a:latin typeface="+mn-lt"/>
              </a:defRPr>
            </a:lvl1pPr>
            <a:lvl2pPr marL="342834" indent="0">
              <a:buNone/>
              <a:defRPr sz="1836">
                <a:solidFill>
                  <a:schemeClr val="bg1"/>
                </a:solidFill>
                <a:latin typeface="+mn-lt"/>
              </a:defRPr>
            </a:lvl2pPr>
            <a:lvl3pPr marL="571390" indent="0">
              <a:buNone/>
              <a:defRPr sz="1632">
                <a:solidFill>
                  <a:schemeClr val="bg1"/>
                </a:solidFill>
                <a:latin typeface="+mn-lt"/>
              </a:defRPr>
            </a:lvl3pPr>
            <a:lvl4pPr marL="799946" indent="0">
              <a:buNone/>
              <a:defRPr sz="1428">
                <a:solidFill>
                  <a:schemeClr val="bg1"/>
                </a:solidFill>
                <a:latin typeface="+mn-lt"/>
              </a:defRPr>
            </a:lvl4pPr>
            <a:lvl5pPr marL="1028502" indent="0">
              <a:buNone/>
              <a:defRPr sz="1428">
                <a:solidFill>
                  <a:schemeClr val="bg1"/>
                </a:solidFill>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9451824"/>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7"/>
            <a:ext cx="11887199" cy="403187"/>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111"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64013" y="479425"/>
            <a:ext cx="1436313" cy="306604"/>
          </a:xfrm>
          <a:prstGeom prst="rect">
            <a:avLst/>
          </a:prstGeom>
        </p:spPr>
      </p:pic>
    </p:spTree>
    <p:extLst>
      <p:ext uri="{BB962C8B-B14F-4D97-AF65-F5344CB8AC3E}">
        <p14:creationId xmlns:p14="http://schemas.microsoft.com/office/powerpoint/2010/main" val="294004552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4706074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Blank_blu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71777894"/>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_Title and Content NO LOGO">
    <p:spTree>
      <p:nvGrpSpPr>
        <p:cNvPr id="1" name=""/>
        <p:cNvGrpSpPr/>
        <p:nvPr/>
      </p:nvGrpSpPr>
      <p:grpSpPr>
        <a:xfrm>
          <a:off x="0" y="0"/>
          <a:ext cx="0" cy="0"/>
          <a:chOff x="0" y="0"/>
          <a:chExt cx="0" cy="0"/>
        </a:xfrm>
      </p:grpSpPr>
      <p:sp>
        <p:nvSpPr>
          <p:cNvPr id="4" name="Content Placeholder 3"/>
          <p:cNvSpPr>
            <a:spLocks noGrp="1"/>
          </p:cNvSpPr>
          <p:nvPr>
            <p:ph sz="quarter" idx="14" hasCustomPrompt="1"/>
          </p:nvPr>
        </p:nvSpPr>
        <p:spPr>
          <a:xfrm>
            <a:off x="274639" y="1211262"/>
            <a:ext cx="11887200" cy="2096222"/>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hasCustomPrompt="1"/>
          </p:nvPr>
        </p:nvSpPr>
        <p:spPr/>
        <p:txBody>
          <a:bodyPr/>
          <a:lstStyle/>
          <a:p>
            <a:r>
              <a:rPr lang="en-US" dirty="0"/>
              <a:t>Click to edit title</a:t>
            </a:r>
          </a:p>
        </p:txBody>
      </p:sp>
      <p:sp>
        <p:nvSpPr>
          <p:cNvPr id="8" name="Footer Placeholder 6" hidden="1"/>
          <p:cNvSpPr txBox="1">
            <a:spLocks/>
          </p:cNvSpPr>
          <p:nvPr userDrawn="1"/>
        </p:nvSpPr>
        <p:spPr>
          <a:xfrm>
            <a:off x="9548684" y="6683657"/>
            <a:ext cx="2888962" cy="31086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16" dirty="0">
                <a:solidFill>
                  <a:srgbClr val="666666"/>
                </a:solidFill>
              </a:rPr>
              <a:t>MICROSOFT CONFIDENTIAL – For</a:t>
            </a:r>
            <a:r>
              <a:rPr lang="en-US" sz="816" baseline="0" dirty="0">
                <a:solidFill>
                  <a:srgbClr val="666666"/>
                </a:solidFill>
              </a:rPr>
              <a:t> Use Under NDA Only</a:t>
            </a:r>
            <a:endParaRPr lang="en-US" sz="816" dirty="0">
              <a:solidFill>
                <a:srgbClr val="666666"/>
              </a:solidFill>
            </a:endParaRPr>
          </a:p>
        </p:txBody>
      </p:sp>
      <p:pic>
        <p:nvPicPr>
          <p:cNvPr id="7" name="Picture 6"/>
          <p:cNvPicPr>
            <a:picLocks noChangeAspect="1"/>
          </p:cNvPicPr>
          <p:nvPr userDrawn="1"/>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73163" y="6355580"/>
            <a:ext cx="361094" cy="361043"/>
          </a:xfrm>
          <a:prstGeom prst="rect">
            <a:avLst/>
          </a:prstGeom>
        </p:spPr>
      </p:pic>
    </p:spTree>
    <p:extLst>
      <p:ext uri="{BB962C8B-B14F-4D97-AF65-F5344CB8AC3E}">
        <p14:creationId xmlns:p14="http://schemas.microsoft.com/office/powerpoint/2010/main" val="1974886949"/>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 Build">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1" y="6240963"/>
            <a:ext cx="1278510" cy="274137"/>
          </a:xfrm>
          <a:prstGeom prst="rect">
            <a:avLst/>
          </a:prstGeom>
        </p:spPr>
      </p:pic>
      <p:sp>
        <p:nvSpPr>
          <p:cNvPr id="18" name="Title 1"/>
          <p:cNvSpPr>
            <a:spLocks noGrp="1"/>
          </p:cNvSpPr>
          <p:nvPr>
            <p:ph type="title" hasCustomPrompt="1"/>
          </p:nvPr>
        </p:nvSpPr>
        <p:spPr>
          <a:xfrm>
            <a:off x="274702" y="2125678"/>
            <a:ext cx="10058336" cy="1828786"/>
          </a:xfrm>
          <a:noFill/>
        </p:spPr>
        <p:txBody>
          <a:bodyPr lIns="146304" tIns="91440" rIns="146304" bIns="91440" anchor="t" anchorCtr="0"/>
          <a:lstStyle>
            <a:lvl1pPr>
              <a:defRPr sz="5399" spc="-100"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74702" y="3955786"/>
            <a:ext cx="10058337" cy="1828007"/>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7" name="Text Placeholder 2"/>
          <p:cNvSpPr>
            <a:spLocks noGrp="1"/>
          </p:cNvSpPr>
          <p:nvPr>
            <p:ph type="body" sz="quarter" idx="13" hasCustomPrompt="1"/>
          </p:nvPr>
        </p:nvSpPr>
        <p:spPr>
          <a:xfrm>
            <a:off x="8504239" y="307622"/>
            <a:ext cx="3656013" cy="578303"/>
          </a:xfrm>
        </p:spPr>
        <p:txBody>
          <a:bodyPr lIns="182880" tIns="146304" rIns="182880" bIns="146304"/>
          <a:lstStyle>
            <a:lvl1pPr marL="0" indent="0" algn="r">
              <a:buNone/>
              <a:defRPr sz="2000">
                <a:latin typeface="+mn-lt"/>
              </a:defRPr>
            </a:lvl1pPr>
            <a:lvl2pPr marL="342834" indent="0">
              <a:buNone/>
              <a:defRPr sz="2000"/>
            </a:lvl2pPr>
            <a:lvl3pPr marL="571390" indent="0">
              <a:buNone/>
              <a:defRPr sz="2000"/>
            </a:lvl3pPr>
            <a:lvl4pPr marL="799946" indent="0">
              <a:buNone/>
              <a:defRPr sz="2000"/>
            </a:lvl4pPr>
            <a:lvl5pPr marL="1028503" indent="0">
              <a:buNone/>
              <a:defRPr sz="2000"/>
            </a:lvl5pPr>
          </a:lstStyle>
          <a:p>
            <a:pPr lvl="0"/>
            <a:r>
              <a:rPr lang="en-US" dirty="0"/>
              <a:t>Session Code Here</a:t>
            </a:r>
          </a:p>
        </p:txBody>
      </p:sp>
      <p:sp>
        <p:nvSpPr>
          <p:cNvPr id="8" name="Freeform 7"/>
          <p:cNvSpPr>
            <a:spLocks noChangeAspect="1" noEditPoints="1"/>
          </p:cNvSpPr>
          <p:nvPr userDrawn="1"/>
        </p:nvSpPr>
        <p:spPr bwMode="black">
          <a:xfrm>
            <a:off x="457200" y="490736"/>
            <a:ext cx="1239006" cy="310896"/>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endParaRPr lang="en-US" sz="1800" dirty="0">
              <a:solidFill>
                <a:srgbClr val="404040"/>
              </a:solidFill>
            </a:endParaRPr>
          </a:p>
        </p:txBody>
      </p:sp>
      <p:sp>
        <p:nvSpPr>
          <p:cNvPr id="9" name="TextBox 8"/>
          <p:cNvSpPr txBox="1"/>
          <p:nvPr userDrawn="1"/>
        </p:nvSpPr>
        <p:spPr>
          <a:xfrm>
            <a:off x="288989" y="6072576"/>
            <a:ext cx="1930897" cy="634440"/>
          </a:xfrm>
          <a:prstGeom prst="rect">
            <a:avLst/>
          </a:prstGeom>
          <a:noFill/>
        </p:spPr>
        <p:txBody>
          <a:bodyPr wrap="none" lIns="182854" tIns="146283" rIns="182854" bIns="146283" rtlCol="0">
            <a:spAutoFit/>
          </a:bodyPr>
          <a:lstStyle/>
          <a:p>
            <a:pPr>
              <a:lnSpc>
                <a:spcPct val="90000"/>
              </a:lnSpc>
              <a:spcAft>
                <a:spcPts val="600"/>
              </a:spcAft>
            </a:pPr>
            <a:r>
              <a:rPr lang="en-US" sz="2400"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10891276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_Title Slide Photo_Option">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extLst>
              <a:ext uri="{28A0092B-C50C-407E-A947-70E740481C1C}">
                <a14:useLocalDpi xmlns:a14="http://schemas.microsoft.com/office/drawing/2010/main" val="0"/>
              </a:ext>
            </a:extLst>
          </a:blip>
          <a:srcRect l="32708" t="16947" r="68" b="15692"/>
          <a:stretch/>
        </p:blipFill>
        <p:spPr>
          <a:xfrm>
            <a:off x="635" y="-635"/>
            <a:ext cx="12435840" cy="6995160"/>
          </a:xfrm>
          <a:prstGeom prst="rect">
            <a:avLst/>
          </a:prstGeom>
        </p:spPr>
      </p:pic>
      <p:sp>
        <p:nvSpPr>
          <p:cNvPr id="2" name="Rectangle 1"/>
          <p:cNvSpPr/>
          <p:nvPr userDrawn="1"/>
        </p:nvSpPr>
        <p:spPr bwMode="auto">
          <a:xfrm>
            <a:off x="5757797" y="2145699"/>
            <a:ext cx="6404040" cy="3561363"/>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5761101" y="2145699"/>
            <a:ext cx="6400736" cy="1828800"/>
          </a:xfrm>
          <a:noFill/>
        </p:spPr>
        <p:txBody>
          <a:bodyPr lIns="146304" tIns="91440" rIns="146304" bIns="91440" anchor="t" anchorCtr="0"/>
          <a:lstStyle>
            <a:lvl1pPr>
              <a:defRPr sz="5400" spc="-100"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5759449" y="3974479"/>
            <a:ext cx="6402388" cy="1732583"/>
          </a:xfrm>
        </p:spPr>
        <p:txBody>
          <a:bodyPr tIns="109728" bIns="109728">
            <a:noAutofit/>
          </a:bodyPr>
          <a:lstStyle>
            <a:lvl1pPr marL="0" indent="0">
              <a:spcBef>
                <a:spcPts val="0"/>
              </a:spcBef>
              <a:buNone/>
              <a:defRPr sz="3200">
                <a:gradFill>
                  <a:gsLst>
                    <a:gs pos="64646">
                      <a:srgbClr val="FFFFFF"/>
                    </a:gs>
                    <a:gs pos="45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551477" y="6164262"/>
            <a:ext cx="1686560" cy="363259"/>
          </a:xfrm>
          <a:prstGeom prst="rect">
            <a:avLst/>
          </a:prstGeom>
        </p:spPr>
      </p:pic>
    </p:spTree>
    <p:extLst>
      <p:ext uri="{BB962C8B-B14F-4D97-AF65-F5344CB8AC3E}">
        <p14:creationId xmlns:p14="http://schemas.microsoft.com/office/powerpoint/2010/main" val="16502954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3_Title Slide Photo_Option">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73" y="-1"/>
            <a:ext cx="15436664" cy="8684366"/>
          </a:xfrm>
          <a:prstGeom prst="rect">
            <a:avLst/>
          </a:prstGeom>
        </p:spPr>
      </p:pic>
      <p:sp>
        <p:nvSpPr>
          <p:cNvPr id="2" name="Rectangle 1"/>
          <p:cNvSpPr/>
          <p:nvPr userDrawn="1"/>
        </p:nvSpPr>
        <p:spPr bwMode="auto">
          <a:xfrm>
            <a:off x="271398" y="2125663"/>
            <a:ext cx="6404040" cy="3561363"/>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2125663"/>
            <a:ext cx="6400736" cy="1828800"/>
          </a:xfrm>
          <a:noFill/>
        </p:spPr>
        <p:txBody>
          <a:bodyPr lIns="146304" tIns="91440" rIns="146304" bIns="91440" anchor="t" anchorCtr="0"/>
          <a:lstStyle>
            <a:lvl1pPr>
              <a:defRPr sz="5400" spc="-100"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43"/>
            <a:ext cx="6402388" cy="1732583"/>
          </a:xfrm>
        </p:spPr>
        <p:txBody>
          <a:bodyPr tIns="109728" bIns="109728">
            <a:noAutofit/>
          </a:bodyPr>
          <a:lstStyle>
            <a:lvl1pPr marL="0" indent="0">
              <a:spcBef>
                <a:spcPts val="0"/>
              </a:spcBef>
              <a:buNone/>
              <a:defRPr sz="3200">
                <a:gradFill>
                  <a:gsLst>
                    <a:gs pos="64646">
                      <a:srgbClr val="FFFFFF"/>
                    </a:gs>
                    <a:gs pos="45000">
                      <a:srgbClr val="FFFFFF"/>
                    </a:gs>
                  </a:gsLst>
                  <a:lin ang="5400000" scaled="0"/>
                </a:gradFill>
              </a:defRPr>
            </a:lvl1pPr>
          </a:lstStyle>
          <a:p>
            <a:pPr lvl="0"/>
            <a:r>
              <a:rPr lang="en-US" dirty="0"/>
              <a:t>Speaker Name</a:t>
            </a:r>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62597" y="6164262"/>
            <a:ext cx="1686560" cy="363259"/>
          </a:xfrm>
          <a:prstGeom prst="rect">
            <a:avLst/>
          </a:prstGeom>
        </p:spPr>
      </p:pic>
    </p:spTree>
    <p:extLst>
      <p:ext uri="{BB962C8B-B14F-4D97-AF65-F5344CB8AC3E}">
        <p14:creationId xmlns:p14="http://schemas.microsoft.com/office/powerpoint/2010/main" val="2109039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2" y="2117165"/>
            <a:ext cx="8229535" cy="1837298"/>
          </a:xfrm>
          <a:noFill/>
        </p:spPr>
        <p:txBody>
          <a:bodyPr lIns="146304" tIns="91440" rIns="146304" bIns="91440" anchor="t" anchorCtr="0"/>
          <a:lstStyle>
            <a:lvl1pPr>
              <a:defRPr sz="5400" spc="-100" baseline="0">
                <a:gradFill>
                  <a:gsLst>
                    <a:gs pos="3333">
                      <a:schemeClr val="tx2"/>
                    </a:gs>
                    <a:gs pos="39000">
                      <a:schemeClr val="tx2"/>
                    </a:gs>
                  </a:gsLst>
                  <a:lin ang="5400000" scaled="0"/>
                </a:gradFill>
              </a:defRPr>
            </a:lvl1pPr>
          </a:lstStyle>
          <a:p>
            <a:r>
              <a:rPr lang="en-US" dirty="0"/>
              <a:t>Presentation title</a:t>
            </a:r>
          </a:p>
        </p:txBody>
      </p:sp>
      <p:sp>
        <p:nvSpPr>
          <p:cNvPr id="10" name="Rectangle 9"/>
          <p:cNvSpPr/>
          <p:nvPr userDrawn="1"/>
        </p:nvSpPr>
        <p:spPr bwMode="auto">
          <a:xfrm>
            <a:off x="457200" y="479425"/>
            <a:ext cx="2101978" cy="401541"/>
          </a:xfrm>
          <a:prstGeom prst="rect">
            <a:avLst/>
          </a:prstGeom>
          <a:noFill/>
          <a:ln w="6350" cap="sq">
            <a:solidFill>
              <a:schemeClr val="tx1"/>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800"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Product logo</a:t>
            </a:r>
          </a:p>
        </p:txBody>
      </p:sp>
      <p:sp>
        <p:nvSpPr>
          <p:cNvPr id="11" name="Rectangle 10"/>
          <p:cNvSpPr/>
          <p:nvPr userDrawn="1"/>
        </p:nvSpPr>
        <p:spPr bwMode="auto">
          <a:xfrm>
            <a:off x="457200" y="880967"/>
            <a:ext cx="2101978" cy="277098"/>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Update on slide master</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5672" y="6149340"/>
            <a:ext cx="1702251" cy="365760"/>
          </a:xfrm>
          <a:prstGeom prst="rect">
            <a:avLst/>
          </a:prstGeom>
        </p:spPr>
      </p:pic>
    </p:spTree>
    <p:extLst>
      <p:ext uri="{BB962C8B-B14F-4D97-AF65-F5344CB8AC3E}">
        <p14:creationId xmlns:p14="http://schemas.microsoft.com/office/powerpoint/2010/main" val="30598214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22824723"/>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56356108"/>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51434912"/>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71644815"/>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67082319"/>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49228969"/>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26036931"/>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GMUNK_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74702" y="2138228"/>
            <a:ext cx="6402388" cy="1828800"/>
          </a:xfrm>
          <a:noFill/>
        </p:spPr>
        <p:txBody>
          <a:bodyPr lIns="146304" tIns="91440" rIns="146304" bIns="91440" anchor="t" anchorCtr="0"/>
          <a:lstStyle>
            <a:lvl1pPr>
              <a:defRPr sz="5399"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6402388" cy="1828800"/>
          </a:xfrm>
        </p:spPr>
        <p:txBody>
          <a:bodyPr tIns="109728" bIns="109728">
            <a:noAutofit/>
          </a:bodyPr>
          <a:lstStyle>
            <a:lvl1pPr marL="0" indent="0">
              <a:spcBef>
                <a:spcPts val="0"/>
              </a:spcBef>
              <a:buNone/>
              <a:defRPr sz="3199">
                <a:gradFill>
                  <a:gsLst>
                    <a:gs pos="57576">
                      <a:srgbClr val="FFFFFF"/>
                    </a:gs>
                    <a:gs pos="35000">
                      <a:srgbClr val="FFFFFF"/>
                    </a:gs>
                  </a:gsLst>
                  <a:lin ang="5400000" scaled="0"/>
                </a:gradFill>
              </a:defRPr>
            </a:lvl1pPr>
          </a:lstStyle>
          <a:p>
            <a:pPr lvl="0"/>
            <a:r>
              <a:rPr lang="en-US" dirty="0"/>
              <a:t>Speaker Name</a:t>
            </a:r>
          </a:p>
        </p:txBody>
      </p:sp>
      <p:pic>
        <p:nvPicPr>
          <p:cNvPr id="7" name="Picture 6" hidden="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black">
          <a:xfrm>
            <a:off x="457581" y="6243965"/>
            <a:ext cx="1280160" cy="273038"/>
          </a:xfrm>
          <a:prstGeom prst="rect">
            <a:avLst/>
          </a:prstGeom>
        </p:spPr>
      </p:pic>
    </p:spTree>
    <p:extLst>
      <p:ext uri="{BB962C8B-B14F-4D97-AF65-F5344CB8AC3E}">
        <p14:creationId xmlns:p14="http://schemas.microsoft.com/office/powerpoint/2010/main" val="4248834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65994067"/>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55248922"/>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731782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19895528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483250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464953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2521710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78767242"/>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2257543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540636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9148999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45639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63954762"/>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2888"/>
            <a:ext cx="11856403"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2014 Microsoft Corporation. All rights reserved. </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64237" y="3145040"/>
            <a:ext cx="3278492" cy="704445"/>
          </a:xfrm>
          <a:prstGeom prst="rect">
            <a:avLst/>
          </a:prstGeom>
        </p:spPr>
      </p:pic>
    </p:spTree>
    <p:extLst>
      <p:ext uri="{BB962C8B-B14F-4D97-AF65-F5344CB8AC3E}">
        <p14:creationId xmlns:p14="http://schemas.microsoft.com/office/powerpoint/2010/main" val="192664527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0958902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1_Title Slide Blue">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436475" cy="742187"/>
          </a:xfrm>
          <a:prstGeom prst="rect">
            <a:avLst/>
          </a:prstGeom>
        </p:spPr>
        <p:txBody>
          <a:bodyPr/>
          <a:lstStyle>
            <a:lvl1pPr marL="0" indent="0">
              <a:buNone/>
              <a:defRPr/>
            </a:lvl1pPr>
          </a:lstStyle>
          <a:p>
            <a:endParaRPr lang="en-US" dirty="0"/>
          </a:p>
        </p:txBody>
      </p:sp>
      <p:sp>
        <p:nvSpPr>
          <p:cNvPr id="5" name="Title 4"/>
          <p:cNvSpPr>
            <a:spLocks noGrp="1"/>
          </p:cNvSpPr>
          <p:nvPr>
            <p:ph type="title"/>
          </p:nvPr>
        </p:nvSpPr>
        <p:spPr>
          <a:xfrm>
            <a:off x="274320" y="307608"/>
            <a:ext cx="5486718" cy="917575"/>
          </a:xfrm>
        </p:spPr>
        <p:txBody>
          <a:bodyPr/>
          <a:lstStyle>
            <a:lvl1pPr>
              <a:defRPr sz="5999">
                <a:gradFill>
                  <a:gsLst>
                    <a:gs pos="8850">
                      <a:srgbClr val="FFFFFF"/>
                    </a:gs>
                    <a:gs pos="34000">
                      <a:srgbClr val="FFFFFF"/>
                    </a:gs>
                  </a:gsLst>
                  <a:lin ang="5400000" scaled="0"/>
                </a:gradFill>
              </a:defRPr>
            </a:lvl1pPr>
          </a:lstStyle>
          <a:p>
            <a:r>
              <a:rPr lang="en-US" dirty="0"/>
              <a:t>Click to edit Master title style</a:t>
            </a:r>
          </a:p>
        </p:txBody>
      </p:sp>
      <p:pic>
        <p:nvPicPr>
          <p:cNvPr id="4" name="Picture 3" descr="C:\Users\petern\AppData\Local\Temp\vmware-petern\VMwareDnD\9912bbd5\PPE_Logo_RGB_bootcamp_600x131.png"/>
          <p:cNvPicPr>
            <a:picLocks noChangeAspect="1" noChangeArrowheads="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4"/>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5272070"/>
      </p:ext>
    </p:extLst>
  </p:cSld>
  <p:clrMapOvr>
    <a:masterClrMapping/>
  </p:clrMapOvr>
  <p:transition>
    <p:fade/>
  </p:transition>
  <p:extLst mod="1">
    <p:ext uri="{DCECCB84-F9BA-43D5-87BE-67443E8EF086}">
      <p15:sldGuideLst xmlns:p15="http://schemas.microsoft.com/office/powerpoint/2012/main" xmlns="">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560" y="1144706"/>
            <a:ext cx="9327356" cy="2435131"/>
          </a:xfrm>
        </p:spPr>
        <p:txBody>
          <a:bodyPr anchor="b"/>
          <a:lstStyle>
            <a:lvl1pPr algn="ctr">
              <a:defRPr sz="6117"/>
            </a:lvl1pPr>
          </a:lstStyle>
          <a:p>
            <a:r>
              <a:rPr lang="en-US" dirty="0"/>
              <a:t>Click to edit Master title style</a:t>
            </a:r>
          </a:p>
        </p:txBody>
      </p:sp>
      <p:sp>
        <p:nvSpPr>
          <p:cNvPr id="3" name="Subtitle 2"/>
          <p:cNvSpPr>
            <a:spLocks noGrp="1"/>
          </p:cNvSpPr>
          <p:nvPr>
            <p:ph type="subTitle" idx="1"/>
          </p:nvPr>
        </p:nvSpPr>
        <p:spPr>
          <a:xfrm>
            <a:off x="1554560" y="3673745"/>
            <a:ext cx="9327356" cy="1688724"/>
          </a:xfrm>
        </p:spPr>
        <p:txBody>
          <a:bodyPr/>
          <a:lstStyle>
            <a:lvl1pPr marL="0" indent="0" algn="ctr">
              <a:buNone/>
              <a:defRPr sz="2448"/>
            </a:lvl1pPr>
            <a:lvl2pPr marL="466209" indent="0" algn="ctr">
              <a:buNone/>
              <a:defRPr sz="2040"/>
            </a:lvl2pPr>
            <a:lvl3pPr marL="932418" indent="0" algn="ctr">
              <a:buNone/>
              <a:defRPr sz="1836"/>
            </a:lvl3pPr>
            <a:lvl4pPr marL="1398627" indent="0" algn="ctr">
              <a:buNone/>
              <a:defRPr sz="1632"/>
            </a:lvl4pPr>
            <a:lvl5pPr marL="1864835" indent="0" algn="ctr">
              <a:buNone/>
              <a:defRPr sz="1632"/>
            </a:lvl5pPr>
            <a:lvl6pPr marL="2331044" indent="0" algn="ctr">
              <a:buNone/>
              <a:defRPr sz="1632"/>
            </a:lvl6pPr>
            <a:lvl7pPr marL="2797253" indent="0" algn="ctr">
              <a:buNone/>
              <a:defRPr sz="1632"/>
            </a:lvl7pPr>
            <a:lvl8pPr marL="3263461" indent="0" algn="ctr">
              <a:buNone/>
              <a:defRPr sz="1632"/>
            </a:lvl8pPr>
            <a:lvl9pPr marL="3729669" indent="0" algn="ctr">
              <a:buNone/>
              <a:defRPr sz="1632"/>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pPr defTabSz="932418"/>
            <a:fld id="{7E4C3AA8-5CC5-455F-9567-72E6AB2AEB6E}" type="datetimeFigureOut">
              <a:rPr lang="en-US" sz="1836" kern="0" smtClean="0">
                <a:solidFill>
                  <a:sysClr val="windowText" lastClr="000000"/>
                </a:solidFill>
              </a:rPr>
              <a:pPr defTabSz="932418"/>
              <a:t>11/21/2017</a:t>
            </a:fld>
            <a:endParaRPr lang="en-US" sz="1836" kern="0" dirty="0">
              <a:solidFill>
                <a:sysClr val="windowText" lastClr="000000"/>
              </a:solidFill>
            </a:endParaRPr>
          </a:p>
        </p:txBody>
      </p:sp>
      <p:sp>
        <p:nvSpPr>
          <p:cNvPr id="6" name="Slide Number Placeholder 5"/>
          <p:cNvSpPr>
            <a:spLocks noGrp="1"/>
          </p:cNvSpPr>
          <p:nvPr>
            <p:ph type="sldNum" sz="quarter" idx="12"/>
          </p:nvPr>
        </p:nvSpPr>
        <p:spPr/>
        <p:txBody>
          <a:bodyPr/>
          <a:lstStyle/>
          <a:p>
            <a:pPr defTabSz="932418"/>
            <a:fld id="{6BA20098-320B-459E-801E-54E5791438C8}" type="slidenum">
              <a:rPr lang="en-US" sz="1836" kern="0" smtClean="0">
                <a:solidFill>
                  <a:sysClr val="windowText" lastClr="000000"/>
                </a:solidFill>
              </a:rPr>
              <a:pPr defTabSz="932418"/>
              <a:t>‹#›</a:t>
            </a:fld>
            <a:endParaRPr lang="en-US" sz="1836" kern="0" dirty="0">
              <a:solidFill>
                <a:sysClr val="windowText" lastClr="000000"/>
              </a:solidFill>
            </a:endParaRPr>
          </a:p>
        </p:txBody>
      </p:sp>
      <p:sp>
        <p:nvSpPr>
          <p:cNvPr id="5" name="Footer Placeholder 4"/>
          <p:cNvSpPr>
            <a:spLocks noGrp="1"/>
          </p:cNvSpPr>
          <p:nvPr>
            <p:ph type="ftr" sz="quarter" idx="11"/>
          </p:nvPr>
        </p:nvSpPr>
        <p:spPr/>
        <p:txBody>
          <a:bodyPr/>
          <a:lstStyle/>
          <a:p>
            <a:pPr defTabSz="932418"/>
            <a:r>
              <a:rPr lang="en-US" sz="1836" kern="0" dirty="0">
                <a:solidFill>
                  <a:sysClr val="windowText" lastClr="000000"/>
                </a:solidFill>
              </a:rPr>
              <a:t>https://aka.ms/odscbots</a:t>
            </a:r>
          </a:p>
        </p:txBody>
      </p:sp>
    </p:spTree>
    <p:extLst>
      <p:ext uri="{BB962C8B-B14F-4D97-AF65-F5344CB8AC3E}">
        <p14:creationId xmlns:p14="http://schemas.microsoft.com/office/powerpoint/2010/main" val="420130567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Arial" panose="020B0604020202020204" pitchFamily="34" charset="0"/>
                <a:cs typeface="Arial" panose="020B0604020202020204" pitchFamily="34" charset="0"/>
              </a:defRPr>
            </a:lvl1pPr>
          </a:lstStyle>
          <a:p>
            <a:r>
              <a:rPr lang="en-US" dirty="0"/>
              <a:t>Click to edit Master title style</a:t>
            </a:r>
          </a:p>
        </p:txBody>
      </p:sp>
      <p:sp>
        <p:nvSpPr>
          <p:cNvPr id="3" name="Content Placeholder 2"/>
          <p:cNvSpPr>
            <a:spLocks noGrp="1"/>
          </p:cNvSpPr>
          <p:nvPr>
            <p:ph idx="1" hasCustomPrompt="1"/>
          </p:nvPr>
        </p:nvSpPr>
        <p:spPr/>
        <p:txBody>
          <a:bodyPr/>
          <a:lstStyle>
            <a:lvl1pPr marL="233104" indent="-233104">
              <a:buSzPct val="110000"/>
              <a:buFont typeface="Segoe UI Light" panose="020B0502040204020203" pitchFamily="34" charset="0"/>
              <a:buChar char="•"/>
              <a:defRPr/>
            </a:lvl1pPr>
            <a:lvl2pPr marL="699313" indent="-233104">
              <a:buSzPct val="110000"/>
              <a:buFont typeface="Segoe UI Light" panose="020B0502040204020203" pitchFamily="34" charset="0"/>
              <a:buChar char="•"/>
              <a:defRPr/>
            </a:lvl2pPr>
            <a:lvl3pPr marL="1165522" indent="-233104">
              <a:buSzPct val="110000"/>
              <a:buFont typeface="Segoe UI Light" panose="020B0502040204020203" pitchFamily="34" charset="0"/>
              <a:buChar char="•"/>
              <a:defRPr/>
            </a:lvl3pPr>
            <a:lvl4pPr marL="1631731" indent="-233104">
              <a:buSzPct val="110000"/>
              <a:buFont typeface="Segoe UI Light" panose="020B0502040204020203" pitchFamily="34" charset="0"/>
              <a:buChar char="•"/>
              <a:defRPr/>
            </a:lvl4pPr>
            <a:lvl5pPr marL="2097939" indent="-233104">
              <a:buSzPct val="110000"/>
              <a:buFont typeface="Segoe UI Light" panose="020B0502040204020203" pitchFamily="34" charset="0"/>
              <a:buChar char="•"/>
              <a:defRPr/>
            </a:lvl5pPr>
          </a:lstStyle>
          <a:p>
            <a:pPr lvl="0"/>
            <a:r>
              <a:rPr lang="en-US" dirty="0"/>
              <a:t>  Edit Master text styles</a:t>
            </a:r>
          </a:p>
          <a:p>
            <a:pPr lvl="1"/>
            <a:r>
              <a:rPr lang="en-US" dirty="0"/>
              <a:t>  Second level</a:t>
            </a:r>
          </a:p>
          <a:p>
            <a:pPr lvl="2"/>
            <a:r>
              <a:rPr lang="en-US" dirty="0"/>
              <a:t>  Third level</a:t>
            </a:r>
          </a:p>
          <a:p>
            <a:pPr lvl="3"/>
            <a:r>
              <a:rPr lang="en-US" dirty="0"/>
              <a:t>  Fourth level</a:t>
            </a:r>
          </a:p>
          <a:p>
            <a:pPr lvl="4"/>
            <a:r>
              <a:rPr lang="en-US" dirty="0"/>
              <a:t>  Fifth level</a:t>
            </a:r>
          </a:p>
        </p:txBody>
      </p:sp>
      <p:sp>
        <p:nvSpPr>
          <p:cNvPr id="4" name="Date Placeholder 3"/>
          <p:cNvSpPr>
            <a:spLocks noGrp="1"/>
          </p:cNvSpPr>
          <p:nvPr>
            <p:ph type="dt" sz="half" idx="10"/>
          </p:nvPr>
        </p:nvSpPr>
        <p:spPr/>
        <p:txBody>
          <a:bodyPr/>
          <a:lstStyle/>
          <a:p>
            <a:pPr defTabSz="932418"/>
            <a:fld id="{7E4C3AA8-5CC5-455F-9567-72E6AB2AEB6E}" type="datetimeFigureOut">
              <a:rPr lang="en-US" sz="1836" kern="0" smtClean="0">
                <a:solidFill>
                  <a:sysClr val="windowText" lastClr="000000"/>
                </a:solidFill>
              </a:rPr>
              <a:pPr defTabSz="932418"/>
              <a:t>11/21/2017</a:t>
            </a:fld>
            <a:endParaRPr lang="en-US" sz="1836" kern="0" dirty="0">
              <a:solidFill>
                <a:sysClr val="windowText" lastClr="000000"/>
              </a:solidFill>
            </a:endParaRPr>
          </a:p>
        </p:txBody>
      </p:sp>
      <p:sp>
        <p:nvSpPr>
          <p:cNvPr id="5" name="Footer Placeholder 4"/>
          <p:cNvSpPr>
            <a:spLocks noGrp="1"/>
          </p:cNvSpPr>
          <p:nvPr>
            <p:ph type="ftr" sz="quarter" idx="11"/>
          </p:nvPr>
        </p:nvSpPr>
        <p:spPr/>
        <p:txBody>
          <a:bodyPr/>
          <a:lstStyle>
            <a:lvl1pPr>
              <a:defRPr>
                <a:solidFill>
                  <a:schemeClr val="tx1"/>
                </a:solidFill>
              </a:defRPr>
            </a:lvl1pPr>
          </a:lstStyle>
          <a:p>
            <a:pPr defTabSz="932418"/>
            <a:r>
              <a:rPr lang="en-US" sz="1836" kern="0" dirty="0"/>
              <a:t>https://aka.ms/odscbots</a:t>
            </a:r>
          </a:p>
        </p:txBody>
      </p:sp>
      <p:sp>
        <p:nvSpPr>
          <p:cNvPr id="6" name="Slide Number Placeholder 5"/>
          <p:cNvSpPr>
            <a:spLocks noGrp="1"/>
          </p:cNvSpPr>
          <p:nvPr>
            <p:ph type="sldNum" sz="quarter" idx="12"/>
          </p:nvPr>
        </p:nvSpPr>
        <p:spPr/>
        <p:txBody>
          <a:bodyPr/>
          <a:lstStyle/>
          <a:p>
            <a:pPr defTabSz="932418"/>
            <a:fld id="{6BA20098-320B-459E-801E-54E5791438C8}" type="slidenum">
              <a:rPr lang="en-US" sz="1836" kern="0" smtClean="0">
                <a:solidFill>
                  <a:sysClr val="windowText" lastClr="000000"/>
                </a:solidFill>
              </a:rPr>
              <a:pPr defTabSz="932418"/>
              <a:t>‹#›</a:t>
            </a:fld>
            <a:endParaRPr lang="en-US" sz="1836" kern="0" dirty="0">
              <a:solidFill>
                <a:sysClr val="windowText" lastClr="000000"/>
              </a:solidFill>
            </a:endParaRPr>
          </a:p>
        </p:txBody>
      </p:sp>
    </p:spTree>
    <p:extLst>
      <p:ext uri="{BB962C8B-B14F-4D97-AF65-F5344CB8AC3E}">
        <p14:creationId xmlns:p14="http://schemas.microsoft.com/office/powerpoint/2010/main" val="70013802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defTabSz="932418"/>
            <a:fld id="{7E4C3AA8-5CC5-455F-9567-72E6AB2AEB6E}" type="datetimeFigureOut">
              <a:rPr lang="en-US" kern="0" smtClean="0"/>
              <a:pPr defTabSz="932418"/>
              <a:t>11/21/2017</a:t>
            </a:fld>
            <a:endParaRPr lang="en-US" kern="0" dirty="0"/>
          </a:p>
        </p:txBody>
      </p:sp>
      <p:sp>
        <p:nvSpPr>
          <p:cNvPr id="4" name="Footer Placeholder 3"/>
          <p:cNvSpPr>
            <a:spLocks noGrp="1"/>
          </p:cNvSpPr>
          <p:nvPr>
            <p:ph type="ftr" sz="quarter" idx="11"/>
          </p:nvPr>
        </p:nvSpPr>
        <p:spPr/>
        <p:txBody>
          <a:bodyPr/>
          <a:lstStyle/>
          <a:p>
            <a:pPr defTabSz="932418"/>
            <a:endParaRPr lang="en-US" kern="0" dirty="0"/>
          </a:p>
        </p:txBody>
      </p:sp>
      <p:sp>
        <p:nvSpPr>
          <p:cNvPr id="5" name="Slide Number Placeholder 4"/>
          <p:cNvSpPr>
            <a:spLocks noGrp="1"/>
          </p:cNvSpPr>
          <p:nvPr>
            <p:ph type="sldNum" sz="quarter" idx="12"/>
          </p:nvPr>
        </p:nvSpPr>
        <p:spPr/>
        <p:txBody>
          <a:bodyPr/>
          <a:lstStyle/>
          <a:p>
            <a:pPr defTabSz="932418"/>
            <a:fld id="{6BA20098-320B-459E-801E-54E5791438C8}" type="slidenum">
              <a:rPr lang="en-US" kern="0" smtClean="0"/>
              <a:pPr defTabSz="932418"/>
              <a:t>‹#›</a:t>
            </a:fld>
            <a:endParaRPr lang="en-US" kern="0" dirty="0"/>
          </a:p>
        </p:txBody>
      </p:sp>
    </p:spTree>
    <p:extLst>
      <p:ext uri="{BB962C8B-B14F-4D97-AF65-F5344CB8AC3E}">
        <p14:creationId xmlns:p14="http://schemas.microsoft.com/office/powerpoint/2010/main" val="322972806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48530" y="1743776"/>
            <a:ext cx="10726460" cy="2909528"/>
          </a:xfrm>
        </p:spPr>
        <p:txBody>
          <a:bodyPr anchor="b"/>
          <a:lstStyle>
            <a:lvl1pPr>
              <a:defRPr sz="6117"/>
            </a:lvl1pPr>
          </a:lstStyle>
          <a:p>
            <a:r>
              <a:rPr lang="en-US"/>
              <a:t>Click to edit Master title style</a:t>
            </a:r>
            <a:endParaRPr lang="en-US" dirty="0"/>
          </a:p>
        </p:txBody>
      </p:sp>
      <p:sp>
        <p:nvSpPr>
          <p:cNvPr id="3" name="Text Placeholder 2"/>
          <p:cNvSpPr>
            <a:spLocks noGrp="1"/>
          </p:cNvSpPr>
          <p:nvPr>
            <p:ph type="body" idx="1"/>
          </p:nvPr>
        </p:nvSpPr>
        <p:spPr>
          <a:xfrm>
            <a:off x="848530" y="4680829"/>
            <a:ext cx="10726460" cy="1530052"/>
          </a:xfrm>
        </p:spPr>
        <p:txBody>
          <a:bodyPr/>
          <a:lstStyle>
            <a:lvl1pPr marL="0" indent="0">
              <a:buNone/>
              <a:defRPr sz="2448">
                <a:solidFill>
                  <a:schemeClr val="tx1">
                    <a:tint val="75000"/>
                  </a:schemeClr>
                </a:solidFill>
              </a:defRPr>
            </a:lvl1pPr>
            <a:lvl2pPr marL="466209" indent="0">
              <a:buNone/>
              <a:defRPr sz="2040">
                <a:solidFill>
                  <a:schemeClr val="tx1">
                    <a:tint val="75000"/>
                  </a:schemeClr>
                </a:solidFill>
              </a:defRPr>
            </a:lvl2pPr>
            <a:lvl3pPr marL="932418" indent="0">
              <a:buNone/>
              <a:defRPr sz="1836">
                <a:solidFill>
                  <a:schemeClr val="tx1">
                    <a:tint val="75000"/>
                  </a:schemeClr>
                </a:solidFill>
              </a:defRPr>
            </a:lvl3pPr>
            <a:lvl4pPr marL="1398627" indent="0">
              <a:buNone/>
              <a:defRPr sz="1632">
                <a:solidFill>
                  <a:schemeClr val="tx1">
                    <a:tint val="75000"/>
                  </a:schemeClr>
                </a:solidFill>
              </a:defRPr>
            </a:lvl4pPr>
            <a:lvl5pPr marL="1864835" indent="0">
              <a:buNone/>
              <a:defRPr sz="1632">
                <a:solidFill>
                  <a:schemeClr val="tx1">
                    <a:tint val="75000"/>
                  </a:schemeClr>
                </a:solidFill>
              </a:defRPr>
            </a:lvl5pPr>
            <a:lvl6pPr marL="2331044" indent="0">
              <a:buNone/>
              <a:defRPr sz="1632">
                <a:solidFill>
                  <a:schemeClr val="tx1">
                    <a:tint val="75000"/>
                  </a:schemeClr>
                </a:solidFill>
              </a:defRPr>
            </a:lvl6pPr>
            <a:lvl7pPr marL="2797253" indent="0">
              <a:buNone/>
              <a:defRPr sz="1632">
                <a:solidFill>
                  <a:schemeClr val="tx1">
                    <a:tint val="75000"/>
                  </a:schemeClr>
                </a:solidFill>
              </a:defRPr>
            </a:lvl7pPr>
            <a:lvl8pPr marL="3263461" indent="0">
              <a:buNone/>
              <a:defRPr sz="1632">
                <a:solidFill>
                  <a:schemeClr val="tx1">
                    <a:tint val="75000"/>
                  </a:schemeClr>
                </a:solidFill>
              </a:defRPr>
            </a:lvl8pPr>
            <a:lvl9pPr marL="3729669" indent="0">
              <a:buNone/>
              <a:defRPr sz="1632">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pPr defTabSz="932418"/>
            <a:fld id="{7E4C3AA8-5CC5-455F-9567-72E6AB2AEB6E}" type="datetimeFigureOut">
              <a:rPr lang="en-US" sz="1836" kern="0" smtClean="0">
                <a:solidFill>
                  <a:sysClr val="windowText" lastClr="000000"/>
                </a:solidFill>
              </a:rPr>
              <a:pPr defTabSz="932418"/>
              <a:t>11/21/2017</a:t>
            </a:fld>
            <a:endParaRPr lang="en-US" sz="1836" kern="0" dirty="0">
              <a:solidFill>
                <a:sysClr val="windowText" lastClr="000000"/>
              </a:solidFill>
            </a:endParaRPr>
          </a:p>
        </p:txBody>
      </p:sp>
      <p:sp>
        <p:nvSpPr>
          <p:cNvPr id="5" name="Footer Placeholder 4"/>
          <p:cNvSpPr>
            <a:spLocks noGrp="1"/>
          </p:cNvSpPr>
          <p:nvPr>
            <p:ph type="ftr" sz="quarter" idx="11"/>
          </p:nvPr>
        </p:nvSpPr>
        <p:spPr/>
        <p:txBody>
          <a:bodyPr/>
          <a:lstStyle/>
          <a:p>
            <a:pPr defTabSz="932418"/>
            <a:endParaRPr lang="en-US" sz="1836" kern="0" dirty="0">
              <a:solidFill>
                <a:sysClr val="windowText" lastClr="000000"/>
              </a:solidFill>
            </a:endParaRPr>
          </a:p>
        </p:txBody>
      </p:sp>
      <p:sp>
        <p:nvSpPr>
          <p:cNvPr id="6" name="Slide Number Placeholder 5"/>
          <p:cNvSpPr>
            <a:spLocks noGrp="1"/>
          </p:cNvSpPr>
          <p:nvPr>
            <p:ph type="sldNum" sz="quarter" idx="12"/>
          </p:nvPr>
        </p:nvSpPr>
        <p:spPr/>
        <p:txBody>
          <a:bodyPr/>
          <a:lstStyle/>
          <a:p>
            <a:pPr defTabSz="932418"/>
            <a:fld id="{6BA20098-320B-459E-801E-54E5791438C8}" type="slidenum">
              <a:rPr lang="en-US" sz="1836" kern="0" smtClean="0">
                <a:solidFill>
                  <a:sysClr val="windowText" lastClr="000000"/>
                </a:solidFill>
              </a:rPr>
              <a:pPr defTabSz="932418"/>
              <a:t>‹#›</a:t>
            </a:fld>
            <a:endParaRPr lang="en-US" sz="1836" kern="0" dirty="0">
              <a:solidFill>
                <a:sysClr val="windowText" lastClr="000000"/>
              </a:solidFill>
            </a:endParaRPr>
          </a:p>
        </p:txBody>
      </p:sp>
    </p:spTree>
    <p:extLst>
      <p:ext uri="{BB962C8B-B14F-4D97-AF65-F5344CB8AC3E}">
        <p14:creationId xmlns:p14="http://schemas.microsoft.com/office/powerpoint/2010/main" val="326702535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605769" y="1644171"/>
            <a:ext cx="5285502" cy="44379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9135" y="1644171"/>
            <a:ext cx="5285502" cy="44379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pPr defTabSz="932418"/>
            <a:fld id="{7E4C3AA8-5CC5-455F-9567-72E6AB2AEB6E}" type="datetimeFigureOut">
              <a:rPr lang="en-US" sz="1836" kern="0" smtClean="0">
                <a:solidFill>
                  <a:sysClr val="windowText" lastClr="000000"/>
                </a:solidFill>
              </a:rPr>
              <a:pPr defTabSz="932418"/>
              <a:t>11/21/2017</a:t>
            </a:fld>
            <a:endParaRPr lang="en-US" sz="1836" kern="0" dirty="0">
              <a:solidFill>
                <a:sysClr val="windowText" lastClr="000000"/>
              </a:solidFill>
            </a:endParaRPr>
          </a:p>
        </p:txBody>
      </p:sp>
      <p:sp>
        <p:nvSpPr>
          <p:cNvPr id="6" name="Footer Placeholder 5"/>
          <p:cNvSpPr>
            <a:spLocks noGrp="1"/>
          </p:cNvSpPr>
          <p:nvPr>
            <p:ph type="ftr" sz="quarter" idx="11"/>
          </p:nvPr>
        </p:nvSpPr>
        <p:spPr/>
        <p:txBody>
          <a:bodyPr/>
          <a:lstStyle/>
          <a:p>
            <a:pPr defTabSz="932418"/>
            <a:endParaRPr lang="en-US" sz="1836" kern="0" dirty="0">
              <a:solidFill>
                <a:sysClr val="windowText" lastClr="000000"/>
              </a:solidFill>
            </a:endParaRPr>
          </a:p>
        </p:txBody>
      </p:sp>
      <p:sp>
        <p:nvSpPr>
          <p:cNvPr id="7" name="Slide Number Placeholder 6"/>
          <p:cNvSpPr>
            <a:spLocks noGrp="1"/>
          </p:cNvSpPr>
          <p:nvPr>
            <p:ph type="sldNum" sz="quarter" idx="12"/>
          </p:nvPr>
        </p:nvSpPr>
        <p:spPr/>
        <p:txBody>
          <a:bodyPr/>
          <a:lstStyle/>
          <a:p>
            <a:pPr defTabSz="932418"/>
            <a:fld id="{6BA20098-320B-459E-801E-54E5791438C8}" type="slidenum">
              <a:rPr lang="en-US" sz="1836" kern="0" smtClean="0">
                <a:solidFill>
                  <a:sysClr val="windowText" lastClr="000000"/>
                </a:solidFill>
              </a:rPr>
              <a:pPr defTabSz="932418"/>
              <a:t>‹#›</a:t>
            </a:fld>
            <a:endParaRPr lang="en-US" sz="1836" kern="0" dirty="0">
              <a:solidFill>
                <a:sysClr val="windowText" lastClr="000000"/>
              </a:solidFill>
            </a:endParaRPr>
          </a:p>
        </p:txBody>
      </p:sp>
    </p:spTree>
    <p:extLst>
      <p:ext uri="{BB962C8B-B14F-4D97-AF65-F5344CB8AC3E}">
        <p14:creationId xmlns:p14="http://schemas.microsoft.com/office/powerpoint/2010/main" val="22754220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0815486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56627" y="372395"/>
            <a:ext cx="10726460" cy="135195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56629" y="1714631"/>
            <a:ext cx="5261211" cy="840314"/>
          </a:xfrm>
        </p:spPr>
        <p:txBody>
          <a:bodyPr anchor="b"/>
          <a:lstStyle>
            <a:lvl1pPr marL="0" indent="0">
              <a:buNone/>
              <a:defRPr sz="2448" b="1"/>
            </a:lvl1pPr>
            <a:lvl2pPr marL="466209" indent="0">
              <a:buNone/>
              <a:defRPr sz="2040" b="1"/>
            </a:lvl2pPr>
            <a:lvl3pPr marL="932418" indent="0">
              <a:buNone/>
              <a:defRPr sz="1836" b="1"/>
            </a:lvl3pPr>
            <a:lvl4pPr marL="1398627" indent="0">
              <a:buNone/>
              <a:defRPr sz="1632" b="1"/>
            </a:lvl4pPr>
            <a:lvl5pPr marL="1864835" indent="0">
              <a:buNone/>
              <a:defRPr sz="1632" b="1"/>
            </a:lvl5pPr>
            <a:lvl6pPr marL="2331044" indent="0">
              <a:buNone/>
              <a:defRPr sz="1632" b="1"/>
            </a:lvl6pPr>
            <a:lvl7pPr marL="2797253" indent="0">
              <a:buNone/>
              <a:defRPr sz="1632" b="1"/>
            </a:lvl7pPr>
            <a:lvl8pPr marL="3263461" indent="0">
              <a:buNone/>
              <a:defRPr sz="1632" b="1"/>
            </a:lvl8pPr>
            <a:lvl9pPr marL="3729669" indent="0">
              <a:buNone/>
              <a:defRPr sz="1632" b="1"/>
            </a:lvl9pPr>
          </a:lstStyle>
          <a:p>
            <a:pPr lvl="0"/>
            <a:r>
              <a:rPr lang="en-US"/>
              <a:t>Edit Master text styles</a:t>
            </a:r>
          </a:p>
        </p:txBody>
      </p:sp>
      <p:sp>
        <p:nvSpPr>
          <p:cNvPr id="4" name="Content Placeholder 3"/>
          <p:cNvSpPr>
            <a:spLocks noGrp="1"/>
          </p:cNvSpPr>
          <p:nvPr>
            <p:ph sz="half" idx="2"/>
          </p:nvPr>
        </p:nvSpPr>
        <p:spPr>
          <a:xfrm>
            <a:off x="856629" y="2554944"/>
            <a:ext cx="5261211" cy="375793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95965" y="1714631"/>
            <a:ext cx="5287122" cy="840314"/>
          </a:xfrm>
        </p:spPr>
        <p:txBody>
          <a:bodyPr anchor="b"/>
          <a:lstStyle>
            <a:lvl1pPr marL="0" indent="0">
              <a:buNone/>
              <a:defRPr sz="2448" b="1"/>
            </a:lvl1pPr>
            <a:lvl2pPr marL="466209" indent="0">
              <a:buNone/>
              <a:defRPr sz="2040" b="1"/>
            </a:lvl2pPr>
            <a:lvl3pPr marL="932418" indent="0">
              <a:buNone/>
              <a:defRPr sz="1836" b="1"/>
            </a:lvl3pPr>
            <a:lvl4pPr marL="1398627" indent="0">
              <a:buNone/>
              <a:defRPr sz="1632" b="1"/>
            </a:lvl4pPr>
            <a:lvl5pPr marL="1864835" indent="0">
              <a:buNone/>
              <a:defRPr sz="1632" b="1"/>
            </a:lvl5pPr>
            <a:lvl6pPr marL="2331044" indent="0">
              <a:buNone/>
              <a:defRPr sz="1632" b="1"/>
            </a:lvl6pPr>
            <a:lvl7pPr marL="2797253" indent="0">
              <a:buNone/>
              <a:defRPr sz="1632" b="1"/>
            </a:lvl7pPr>
            <a:lvl8pPr marL="3263461" indent="0">
              <a:buNone/>
              <a:defRPr sz="1632" b="1"/>
            </a:lvl8pPr>
            <a:lvl9pPr marL="3729669" indent="0">
              <a:buNone/>
              <a:defRPr sz="1632" b="1"/>
            </a:lvl9pPr>
          </a:lstStyle>
          <a:p>
            <a:pPr lvl="0"/>
            <a:r>
              <a:rPr lang="en-US"/>
              <a:t>Edit Master text styles</a:t>
            </a:r>
          </a:p>
        </p:txBody>
      </p:sp>
      <p:sp>
        <p:nvSpPr>
          <p:cNvPr id="6" name="Content Placeholder 5"/>
          <p:cNvSpPr>
            <a:spLocks noGrp="1"/>
          </p:cNvSpPr>
          <p:nvPr>
            <p:ph sz="quarter" idx="4"/>
          </p:nvPr>
        </p:nvSpPr>
        <p:spPr>
          <a:xfrm>
            <a:off x="6295965" y="2554944"/>
            <a:ext cx="5287122" cy="375793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pPr defTabSz="932418"/>
            <a:fld id="{7E4C3AA8-5CC5-455F-9567-72E6AB2AEB6E}" type="datetimeFigureOut">
              <a:rPr lang="en-US" sz="1836" kern="0" smtClean="0">
                <a:solidFill>
                  <a:sysClr val="windowText" lastClr="000000"/>
                </a:solidFill>
              </a:rPr>
              <a:pPr defTabSz="932418"/>
              <a:t>11/21/2017</a:t>
            </a:fld>
            <a:endParaRPr lang="en-US" sz="1836" kern="0" dirty="0">
              <a:solidFill>
                <a:sysClr val="windowText" lastClr="000000"/>
              </a:solidFill>
            </a:endParaRPr>
          </a:p>
        </p:txBody>
      </p:sp>
      <p:sp>
        <p:nvSpPr>
          <p:cNvPr id="8" name="Footer Placeholder 7"/>
          <p:cNvSpPr>
            <a:spLocks noGrp="1"/>
          </p:cNvSpPr>
          <p:nvPr>
            <p:ph type="ftr" sz="quarter" idx="11"/>
          </p:nvPr>
        </p:nvSpPr>
        <p:spPr/>
        <p:txBody>
          <a:bodyPr/>
          <a:lstStyle/>
          <a:p>
            <a:pPr defTabSz="932418"/>
            <a:endParaRPr lang="en-US" sz="1836" kern="0" dirty="0">
              <a:solidFill>
                <a:sysClr val="windowText" lastClr="000000"/>
              </a:solidFill>
            </a:endParaRPr>
          </a:p>
        </p:txBody>
      </p:sp>
      <p:sp>
        <p:nvSpPr>
          <p:cNvPr id="9" name="Slide Number Placeholder 8"/>
          <p:cNvSpPr>
            <a:spLocks noGrp="1"/>
          </p:cNvSpPr>
          <p:nvPr>
            <p:ph type="sldNum" sz="quarter" idx="12"/>
          </p:nvPr>
        </p:nvSpPr>
        <p:spPr/>
        <p:txBody>
          <a:bodyPr/>
          <a:lstStyle/>
          <a:p>
            <a:pPr defTabSz="932418"/>
            <a:fld id="{6BA20098-320B-459E-801E-54E5791438C8}" type="slidenum">
              <a:rPr lang="en-US" sz="1836" kern="0" smtClean="0">
                <a:solidFill>
                  <a:sysClr val="windowText" lastClr="000000"/>
                </a:solidFill>
              </a:rPr>
              <a:pPr defTabSz="932418"/>
              <a:t>‹#›</a:t>
            </a:fld>
            <a:endParaRPr lang="en-US" sz="1836" kern="0" dirty="0">
              <a:solidFill>
                <a:sysClr val="windowText" lastClr="000000"/>
              </a:solidFill>
            </a:endParaRPr>
          </a:p>
        </p:txBody>
      </p:sp>
    </p:spTree>
    <p:extLst>
      <p:ext uri="{BB962C8B-B14F-4D97-AF65-F5344CB8AC3E}">
        <p14:creationId xmlns:p14="http://schemas.microsoft.com/office/powerpoint/2010/main" val="2980027412"/>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pPr defTabSz="932418"/>
            <a:fld id="{7E4C3AA8-5CC5-455F-9567-72E6AB2AEB6E}" type="datetimeFigureOut">
              <a:rPr lang="en-US" sz="1836" kern="0" smtClean="0">
                <a:solidFill>
                  <a:sysClr val="windowText" lastClr="000000"/>
                </a:solidFill>
              </a:rPr>
              <a:pPr defTabSz="932418"/>
              <a:t>11/21/2017</a:t>
            </a:fld>
            <a:endParaRPr lang="en-US" sz="1836" kern="0" dirty="0">
              <a:solidFill>
                <a:sysClr val="windowText" lastClr="000000"/>
              </a:solidFill>
            </a:endParaRPr>
          </a:p>
        </p:txBody>
      </p:sp>
      <p:sp>
        <p:nvSpPr>
          <p:cNvPr id="4" name="Footer Placeholder 3"/>
          <p:cNvSpPr>
            <a:spLocks noGrp="1"/>
          </p:cNvSpPr>
          <p:nvPr>
            <p:ph type="ftr" sz="quarter" idx="11"/>
          </p:nvPr>
        </p:nvSpPr>
        <p:spPr/>
        <p:txBody>
          <a:bodyPr/>
          <a:lstStyle/>
          <a:p>
            <a:pPr defTabSz="932418"/>
            <a:endParaRPr lang="en-US" sz="1836" kern="0" dirty="0">
              <a:solidFill>
                <a:sysClr val="windowText" lastClr="000000"/>
              </a:solidFill>
            </a:endParaRPr>
          </a:p>
        </p:txBody>
      </p:sp>
      <p:sp>
        <p:nvSpPr>
          <p:cNvPr id="5" name="Slide Number Placeholder 4"/>
          <p:cNvSpPr>
            <a:spLocks noGrp="1"/>
          </p:cNvSpPr>
          <p:nvPr>
            <p:ph type="sldNum" sz="quarter" idx="12"/>
          </p:nvPr>
        </p:nvSpPr>
        <p:spPr/>
        <p:txBody>
          <a:bodyPr/>
          <a:lstStyle/>
          <a:p>
            <a:pPr defTabSz="932418"/>
            <a:fld id="{6BA20098-320B-459E-801E-54E5791438C8}" type="slidenum">
              <a:rPr lang="en-US" sz="1836" kern="0" smtClean="0">
                <a:solidFill>
                  <a:sysClr val="windowText" lastClr="000000"/>
                </a:solidFill>
              </a:rPr>
              <a:pPr defTabSz="932418"/>
              <a:t>‹#›</a:t>
            </a:fld>
            <a:endParaRPr lang="en-US" sz="1836" kern="0" dirty="0">
              <a:solidFill>
                <a:sysClr val="windowText" lastClr="000000"/>
              </a:solidFill>
            </a:endParaRPr>
          </a:p>
        </p:txBody>
      </p:sp>
      <p:sp>
        <p:nvSpPr>
          <p:cNvPr id="6" name="Rectangle 5"/>
          <p:cNvSpPr/>
          <p:nvPr userDrawn="1"/>
        </p:nvSpPr>
        <p:spPr>
          <a:xfrm>
            <a:off x="3779837" y="0"/>
            <a:ext cx="8656638" cy="699452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 name="Title 1"/>
          <p:cNvSpPr>
            <a:spLocks noGrp="1"/>
          </p:cNvSpPr>
          <p:nvPr>
            <p:ph type="title"/>
          </p:nvPr>
        </p:nvSpPr>
        <p:spPr>
          <a:xfrm>
            <a:off x="10078" y="68263"/>
            <a:ext cx="3839230" cy="1351952"/>
          </a:xfrm>
        </p:spPr>
        <p:txBody>
          <a:bodyPr>
            <a:normAutofit/>
          </a:bodyPr>
          <a:lstStyle>
            <a:lvl1pPr>
              <a:defRPr sz="3599"/>
            </a:lvl1pPr>
          </a:lstStyle>
          <a:p>
            <a:r>
              <a:rPr lang="en-US"/>
              <a:t>Click to edit Master title style</a:t>
            </a:r>
            <a:endParaRPr lang="en-US" dirty="0"/>
          </a:p>
        </p:txBody>
      </p:sp>
    </p:spTree>
    <p:extLst>
      <p:ext uri="{BB962C8B-B14F-4D97-AF65-F5344CB8AC3E}">
        <p14:creationId xmlns:p14="http://schemas.microsoft.com/office/powerpoint/2010/main" val="1515593867"/>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defTabSz="932418"/>
            <a:fld id="{7E4C3AA8-5CC5-455F-9567-72E6AB2AEB6E}" type="datetimeFigureOut">
              <a:rPr lang="en-US" sz="1836" kern="0" smtClean="0">
                <a:solidFill>
                  <a:sysClr val="windowText" lastClr="000000"/>
                </a:solidFill>
              </a:rPr>
              <a:pPr defTabSz="932418"/>
              <a:t>11/21/2017</a:t>
            </a:fld>
            <a:endParaRPr lang="en-US" sz="1836" kern="0" dirty="0">
              <a:solidFill>
                <a:sysClr val="windowText" lastClr="000000"/>
              </a:solidFill>
            </a:endParaRPr>
          </a:p>
        </p:txBody>
      </p:sp>
      <p:sp>
        <p:nvSpPr>
          <p:cNvPr id="3" name="Footer Placeholder 2"/>
          <p:cNvSpPr>
            <a:spLocks noGrp="1"/>
          </p:cNvSpPr>
          <p:nvPr>
            <p:ph type="ftr" sz="quarter" idx="11"/>
          </p:nvPr>
        </p:nvSpPr>
        <p:spPr/>
        <p:txBody>
          <a:bodyPr/>
          <a:lstStyle/>
          <a:p>
            <a:pPr defTabSz="932418"/>
            <a:endParaRPr lang="en-US" sz="1836" kern="0" dirty="0">
              <a:solidFill>
                <a:sysClr val="windowText" lastClr="000000"/>
              </a:solidFill>
            </a:endParaRPr>
          </a:p>
        </p:txBody>
      </p:sp>
      <p:sp>
        <p:nvSpPr>
          <p:cNvPr id="4" name="Slide Number Placeholder 3"/>
          <p:cNvSpPr>
            <a:spLocks noGrp="1"/>
          </p:cNvSpPr>
          <p:nvPr>
            <p:ph type="sldNum" sz="quarter" idx="12"/>
          </p:nvPr>
        </p:nvSpPr>
        <p:spPr/>
        <p:txBody>
          <a:bodyPr/>
          <a:lstStyle/>
          <a:p>
            <a:pPr defTabSz="932418"/>
            <a:fld id="{6BA20098-320B-459E-801E-54E5791438C8}" type="slidenum">
              <a:rPr lang="en-US" sz="1836" kern="0" smtClean="0">
                <a:solidFill>
                  <a:sysClr val="windowText" lastClr="000000"/>
                </a:solidFill>
              </a:rPr>
              <a:pPr defTabSz="932418"/>
              <a:t>‹#›</a:t>
            </a:fld>
            <a:endParaRPr lang="en-US" sz="1836" kern="0" dirty="0">
              <a:solidFill>
                <a:sysClr val="windowText" lastClr="000000"/>
              </a:solidFill>
            </a:endParaRPr>
          </a:p>
        </p:txBody>
      </p:sp>
    </p:spTree>
    <p:extLst>
      <p:ext uri="{BB962C8B-B14F-4D97-AF65-F5344CB8AC3E}">
        <p14:creationId xmlns:p14="http://schemas.microsoft.com/office/powerpoint/2010/main" val="1950474168"/>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29" y="466302"/>
            <a:ext cx="4011087" cy="1632056"/>
          </a:xfrm>
        </p:spPr>
        <p:txBody>
          <a:bodyPr anchor="b"/>
          <a:lstStyle>
            <a:lvl1pPr>
              <a:defRPr sz="3264"/>
            </a:lvl1pPr>
          </a:lstStyle>
          <a:p>
            <a:r>
              <a:rPr lang="en-US"/>
              <a:t>Click to edit Master title style</a:t>
            </a:r>
            <a:endParaRPr lang="en-US" dirty="0"/>
          </a:p>
        </p:txBody>
      </p:sp>
      <p:sp>
        <p:nvSpPr>
          <p:cNvPr id="3" name="Content Placeholder 2"/>
          <p:cNvSpPr>
            <a:spLocks noGrp="1"/>
          </p:cNvSpPr>
          <p:nvPr>
            <p:ph idx="1"/>
          </p:nvPr>
        </p:nvSpPr>
        <p:spPr>
          <a:xfrm>
            <a:off x="5287123" y="1007084"/>
            <a:ext cx="6295965" cy="4970646"/>
          </a:xfrm>
        </p:spPr>
        <p:txBody>
          <a:bodyPr/>
          <a:lstStyle>
            <a:lvl1pPr>
              <a:defRPr sz="3264"/>
            </a:lvl1pPr>
            <a:lvl2pPr>
              <a:defRPr sz="2856"/>
            </a:lvl2pPr>
            <a:lvl3pPr>
              <a:defRPr sz="2448"/>
            </a:lvl3pPr>
            <a:lvl4pPr>
              <a:defRPr sz="2040"/>
            </a:lvl4pPr>
            <a:lvl5pPr>
              <a:defRPr sz="2040"/>
            </a:lvl5pPr>
            <a:lvl6pPr>
              <a:defRPr sz="2040"/>
            </a:lvl6pPr>
            <a:lvl7pPr>
              <a:defRPr sz="2040"/>
            </a:lvl7pPr>
            <a:lvl8pPr>
              <a:defRPr sz="2040"/>
            </a:lvl8pPr>
            <a:lvl9pPr>
              <a:defRPr sz="204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56629" y="2098357"/>
            <a:ext cx="4011087" cy="3887467"/>
          </a:xfrm>
        </p:spPr>
        <p:txBody>
          <a:bodyPr/>
          <a:lstStyle>
            <a:lvl1pPr marL="0" indent="0">
              <a:buNone/>
              <a:defRPr sz="1632"/>
            </a:lvl1pPr>
            <a:lvl2pPr marL="466209" indent="0">
              <a:buNone/>
              <a:defRPr sz="1428"/>
            </a:lvl2pPr>
            <a:lvl3pPr marL="932418" indent="0">
              <a:buNone/>
              <a:defRPr sz="1224"/>
            </a:lvl3pPr>
            <a:lvl4pPr marL="1398627" indent="0">
              <a:buNone/>
              <a:defRPr sz="1020"/>
            </a:lvl4pPr>
            <a:lvl5pPr marL="1864835" indent="0">
              <a:buNone/>
              <a:defRPr sz="1020"/>
            </a:lvl5pPr>
            <a:lvl6pPr marL="2331044" indent="0">
              <a:buNone/>
              <a:defRPr sz="1020"/>
            </a:lvl6pPr>
            <a:lvl7pPr marL="2797253" indent="0">
              <a:buNone/>
              <a:defRPr sz="1020"/>
            </a:lvl7pPr>
            <a:lvl8pPr marL="3263461" indent="0">
              <a:buNone/>
              <a:defRPr sz="1020"/>
            </a:lvl8pPr>
            <a:lvl9pPr marL="3729669" indent="0">
              <a:buNone/>
              <a:defRPr sz="1020"/>
            </a:lvl9pPr>
          </a:lstStyle>
          <a:p>
            <a:pPr lvl="0"/>
            <a:r>
              <a:rPr lang="en-US"/>
              <a:t>Edit Master text styles</a:t>
            </a:r>
          </a:p>
        </p:txBody>
      </p:sp>
      <p:sp>
        <p:nvSpPr>
          <p:cNvPr id="5" name="Date Placeholder 4"/>
          <p:cNvSpPr>
            <a:spLocks noGrp="1"/>
          </p:cNvSpPr>
          <p:nvPr>
            <p:ph type="dt" sz="half" idx="10"/>
          </p:nvPr>
        </p:nvSpPr>
        <p:spPr/>
        <p:txBody>
          <a:bodyPr/>
          <a:lstStyle/>
          <a:p>
            <a:pPr defTabSz="932418"/>
            <a:fld id="{7E4C3AA8-5CC5-455F-9567-72E6AB2AEB6E}" type="datetimeFigureOut">
              <a:rPr lang="en-US" sz="1836" kern="0" smtClean="0">
                <a:solidFill>
                  <a:sysClr val="windowText" lastClr="000000"/>
                </a:solidFill>
              </a:rPr>
              <a:pPr defTabSz="932418"/>
              <a:t>11/21/2017</a:t>
            </a:fld>
            <a:endParaRPr lang="en-US" sz="1836" kern="0" dirty="0">
              <a:solidFill>
                <a:sysClr val="windowText" lastClr="000000"/>
              </a:solidFill>
            </a:endParaRPr>
          </a:p>
        </p:txBody>
      </p:sp>
      <p:sp>
        <p:nvSpPr>
          <p:cNvPr id="6" name="Footer Placeholder 5"/>
          <p:cNvSpPr>
            <a:spLocks noGrp="1"/>
          </p:cNvSpPr>
          <p:nvPr>
            <p:ph type="ftr" sz="quarter" idx="11"/>
          </p:nvPr>
        </p:nvSpPr>
        <p:spPr/>
        <p:txBody>
          <a:bodyPr/>
          <a:lstStyle/>
          <a:p>
            <a:pPr defTabSz="932418"/>
            <a:endParaRPr lang="en-US" sz="1836" kern="0" dirty="0">
              <a:solidFill>
                <a:sysClr val="windowText" lastClr="000000"/>
              </a:solidFill>
            </a:endParaRPr>
          </a:p>
        </p:txBody>
      </p:sp>
      <p:sp>
        <p:nvSpPr>
          <p:cNvPr id="7" name="Slide Number Placeholder 6"/>
          <p:cNvSpPr>
            <a:spLocks noGrp="1"/>
          </p:cNvSpPr>
          <p:nvPr>
            <p:ph type="sldNum" sz="quarter" idx="12"/>
          </p:nvPr>
        </p:nvSpPr>
        <p:spPr/>
        <p:txBody>
          <a:bodyPr/>
          <a:lstStyle/>
          <a:p>
            <a:pPr defTabSz="932418"/>
            <a:fld id="{6BA20098-320B-459E-801E-54E5791438C8}" type="slidenum">
              <a:rPr lang="en-US" sz="1836" kern="0" smtClean="0">
                <a:solidFill>
                  <a:sysClr val="windowText" lastClr="000000"/>
                </a:solidFill>
              </a:rPr>
              <a:pPr defTabSz="932418"/>
              <a:t>‹#›</a:t>
            </a:fld>
            <a:endParaRPr lang="en-US" sz="1836" kern="0" dirty="0">
              <a:solidFill>
                <a:sysClr val="windowText" lastClr="000000"/>
              </a:solidFill>
            </a:endParaRPr>
          </a:p>
        </p:txBody>
      </p:sp>
    </p:spTree>
    <p:extLst>
      <p:ext uri="{BB962C8B-B14F-4D97-AF65-F5344CB8AC3E}">
        <p14:creationId xmlns:p14="http://schemas.microsoft.com/office/powerpoint/2010/main" val="214783806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29" y="466302"/>
            <a:ext cx="4011087" cy="1632056"/>
          </a:xfrm>
        </p:spPr>
        <p:txBody>
          <a:bodyPr anchor="b"/>
          <a:lstStyle>
            <a:lvl1pPr>
              <a:defRPr sz="3264"/>
            </a:lvl1pPr>
          </a:lstStyle>
          <a:p>
            <a:r>
              <a:rPr lang="en-US"/>
              <a:t>Click to edit Master title style</a:t>
            </a:r>
            <a:endParaRPr lang="en-US" dirty="0"/>
          </a:p>
        </p:txBody>
      </p:sp>
      <p:sp>
        <p:nvSpPr>
          <p:cNvPr id="3" name="Picture Placeholder 2"/>
          <p:cNvSpPr>
            <a:spLocks noGrp="1" noChangeAspect="1"/>
          </p:cNvSpPr>
          <p:nvPr>
            <p:ph type="pic" idx="1"/>
          </p:nvPr>
        </p:nvSpPr>
        <p:spPr>
          <a:xfrm>
            <a:off x="5287123" y="1007084"/>
            <a:ext cx="6295965" cy="4970646"/>
          </a:xfrm>
        </p:spPr>
        <p:txBody>
          <a:bodyPr anchor="t"/>
          <a:lstStyle>
            <a:lvl1pPr marL="0" indent="0">
              <a:buNone/>
              <a:defRPr sz="3264"/>
            </a:lvl1pPr>
            <a:lvl2pPr marL="466209" indent="0">
              <a:buNone/>
              <a:defRPr sz="2856"/>
            </a:lvl2pPr>
            <a:lvl3pPr marL="932418" indent="0">
              <a:buNone/>
              <a:defRPr sz="2448"/>
            </a:lvl3pPr>
            <a:lvl4pPr marL="1398627" indent="0">
              <a:buNone/>
              <a:defRPr sz="2040"/>
            </a:lvl4pPr>
            <a:lvl5pPr marL="1864835" indent="0">
              <a:buNone/>
              <a:defRPr sz="2040"/>
            </a:lvl5pPr>
            <a:lvl6pPr marL="2331044" indent="0">
              <a:buNone/>
              <a:defRPr sz="2040"/>
            </a:lvl6pPr>
            <a:lvl7pPr marL="2797253" indent="0">
              <a:buNone/>
              <a:defRPr sz="2040"/>
            </a:lvl7pPr>
            <a:lvl8pPr marL="3263461" indent="0">
              <a:buNone/>
              <a:defRPr sz="2040"/>
            </a:lvl8pPr>
            <a:lvl9pPr marL="3729669" indent="0">
              <a:buNone/>
              <a:defRPr sz="2040"/>
            </a:lvl9pPr>
          </a:lstStyle>
          <a:p>
            <a:r>
              <a:rPr lang="en-US" dirty="0"/>
              <a:t>Click icon to add picture</a:t>
            </a:r>
          </a:p>
        </p:txBody>
      </p:sp>
      <p:sp>
        <p:nvSpPr>
          <p:cNvPr id="4" name="Text Placeholder 3"/>
          <p:cNvSpPr>
            <a:spLocks noGrp="1"/>
          </p:cNvSpPr>
          <p:nvPr>
            <p:ph type="body" sz="half" idx="2"/>
          </p:nvPr>
        </p:nvSpPr>
        <p:spPr>
          <a:xfrm>
            <a:off x="856629" y="2098357"/>
            <a:ext cx="4011087" cy="3887467"/>
          </a:xfrm>
        </p:spPr>
        <p:txBody>
          <a:bodyPr/>
          <a:lstStyle>
            <a:lvl1pPr marL="0" indent="0">
              <a:buNone/>
              <a:defRPr sz="1632"/>
            </a:lvl1pPr>
            <a:lvl2pPr marL="466209" indent="0">
              <a:buNone/>
              <a:defRPr sz="1428"/>
            </a:lvl2pPr>
            <a:lvl3pPr marL="932418" indent="0">
              <a:buNone/>
              <a:defRPr sz="1224"/>
            </a:lvl3pPr>
            <a:lvl4pPr marL="1398627" indent="0">
              <a:buNone/>
              <a:defRPr sz="1020"/>
            </a:lvl4pPr>
            <a:lvl5pPr marL="1864835" indent="0">
              <a:buNone/>
              <a:defRPr sz="1020"/>
            </a:lvl5pPr>
            <a:lvl6pPr marL="2331044" indent="0">
              <a:buNone/>
              <a:defRPr sz="1020"/>
            </a:lvl6pPr>
            <a:lvl7pPr marL="2797253" indent="0">
              <a:buNone/>
              <a:defRPr sz="1020"/>
            </a:lvl7pPr>
            <a:lvl8pPr marL="3263461" indent="0">
              <a:buNone/>
              <a:defRPr sz="1020"/>
            </a:lvl8pPr>
            <a:lvl9pPr marL="3729669" indent="0">
              <a:buNone/>
              <a:defRPr sz="1020"/>
            </a:lvl9pPr>
          </a:lstStyle>
          <a:p>
            <a:pPr lvl="0"/>
            <a:r>
              <a:rPr lang="en-US"/>
              <a:t>Edit Master text styles</a:t>
            </a:r>
          </a:p>
        </p:txBody>
      </p:sp>
      <p:sp>
        <p:nvSpPr>
          <p:cNvPr id="5" name="Date Placeholder 4"/>
          <p:cNvSpPr>
            <a:spLocks noGrp="1"/>
          </p:cNvSpPr>
          <p:nvPr>
            <p:ph type="dt" sz="half" idx="10"/>
          </p:nvPr>
        </p:nvSpPr>
        <p:spPr/>
        <p:txBody>
          <a:bodyPr/>
          <a:lstStyle/>
          <a:p>
            <a:pPr defTabSz="932418"/>
            <a:fld id="{7E4C3AA8-5CC5-455F-9567-72E6AB2AEB6E}" type="datetimeFigureOut">
              <a:rPr lang="en-US" sz="1836" kern="0" smtClean="0">
                <a:solidFill>
                  <a:sysClr val="windowText" lastClr="000000"/>
                </a:solidFill>
              </a:rPr>
              <a:pPr defTabSz="932418"/>
              <a:t>11/21/2017</a:t>
            </a:fld>
            <a:endParaRPr lang="en-US" sz="1836" kern="0" dirty="0">
              <a:solidFill>
                <a:sysClr val="windowText" lastClr="000000"/>
              </a:solidFill>
            </a:endParaRPr>
          </a:p>
        </p:txBody>
      </p:sp>
      <p:sp>
        <p:nvSpPr>
          <p:cNvPr id="6" name="Footer Placeholder 5"/>
          <p:cNvSpPr>
            <a:spLocks noGrp="1"/>
          </p:cNvSpPr>
          <p:nvPr>
            <p:ph type="ftr" sz="quarter" idx="11"/>
          </p:nvPr>
        </p:nvSpPr>
        <p:spPr/>
        <p:txBody>
          <a:bodyPr/>
          <a:lstStyle/>
          <a:p>
            <a:pPr defTabSz="932418"/>
            <a:endParaRPr lang="en-US" sz="1836" kern="0" dirty="0">
              <a:solidFill>
                <a:sysClr val="windowText" lastClr="000000"/>
              </a:solidFill>
            </a:endParaRPr>
          </a:p>
        </p:txBody>
      </p:sp>
      <p:sp>
        <p:nvSpPr>
          <p:cNvPr id="7" name="Slide Number Placeholder 6"/>
          <p:cNvSpPr>
            <a:spLocks noGrp="1"/>
          </p:cNvSpPr>
          <p:nvPr>
            <p:ph type="sldNum" sz="quarter" idx="12"/>
          </p:nvPr>
        </p:nvSpPr>
        <p:spPr/>
        <p:txBody>
          <a:bodyPr/>
          <a:lstStyle/>
          <a:p>
            <a:pPr defTabSz="932418"/>
            <a:fld id="{6BA20098-320B-459E-801E-54E5791438C8}" type="slidenum">
              <a:rPr lang="en-US" sz="1836" kern="0" smtClean="0">
                <a:solidFill>
                  <a:sysClr val="windowText" lastClr="000000"/>
                </a:solidFill>
              </a:rPr>
              <a:pPr defTabSz="932418"/>
              <a:t>‹#›</a:t>
            </a:fld>
            <a:endParaRPr lang="en-US" sz="1836" kern="0" dirty="0">
              <a:solidFill>
                <a:sysClr val="windowText" lastClr="000000"/>
              </a:solidFill>
            </a:endParaRPr>
          </a:p>
        </p:txBody>
      </p:sp>
    </p:spTree>
    <p:extLst>
      <p:ext uri="{BB962C8B-B14F-4D97-AF65-F5344CB8AC3E}">
        <p14:creationId xmlns:p14="http://schemas.microsoft.com/office/powerpoint/2010/main" val="2316342645"/>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defTabSz="932418"/>
            <a:fld id="{7E4C3AA8-5CC5-455F-9567-72E6AB2AEB6E}" type="datetimeFigureOut">
              <a:rPr lang="en-US" sz="1836" kern="0" smtClean="0">
                <a:solidFill>
                  <a:sysClr val="windowText" lastClr="000000"/>
                </a:solidFill>
              </a:rPr>
              <a:pPr defTabSz="932418"/>
              <a:t>11/21/2017</a:t>
            </a:fld>
            <a:endParaRPr lang="en-US" sz="1836" kern="0" dirty="0">
              <a:solidFill>
                <a:sysClr val="windowText" lastClr="000000"/>
              </a:solidFill>
            </a:endParaRPr>
          </a:p>
        </p:txBody>
      </p:sp>
      <p:sp>
        <p:nvSpPr>
          <p:cNvPr id="5" name="Footer Placeholder 4"/>
          <p:cNvSpPr>
            <a:spLocks noGrp="1"/>
          </p:cNvSpPr>
          <p:nvPr>
            <p:ph type="ftr" sz="quarter" idx="11"/>
          </p:nvPr>
        </p:nvSpPr>
        <p:spPr/>
        <p:txBody>
          <a:bodyPr/>
          <a:lstStyle/>
          <a:p>
            <a:pPr defTabSz="932418"/>
            <a:endParaRPr lang="en-US" sz="1836" kern="0" dirty="0">
              <a:solidFill>
                <a:sysClr val="windowText" lastClr="000000"/>
              </a:solidFill>
            </a:endParaRPr>
          </a:p>
        </p:txBody>
      </p:sp>
      <p:sp>
        <p:nvSpPr>
          <p:cNvPr id="6" name="Slide Number Placeholder 5"/>
          <p:cNvSpPr>
            <a:spLocks noGrp="1"/>
          </p:cNvSpPr>
          <p:nvPr>
            <p:ph type="sldNum" sz="quarter" idx="12"/>
          </p:nvPr>
        </p:nvSpPr>
        <p:spPr/>
        <p:txBody>
          <a:bodyPr/>
          <a:lstStyle/>
          <a:p>
            <a:pPr defTabSz="932418"/>
            <a:fld id="{6BA20098-320B-459E-801E-54E5791438C8}" type="slidenum">
              <a:rPr lang="en-US" sz="1836" kern="0" smtClean="0">
                <a:solidFill>
                  <a:sysClr val="windowText" lastClr="000000"/>
                </a:solidFill>
              </a:rPr>
              <a:pPr defTabSz="932418"/>
              <a:t>‹#›</a:t>
            </a:fld>
            <a:endParaRPr lang="en-US" sz="1836" kern="0" dirty="0">
              <a:solidFill>
                <a:sysClr val="windowText" lastClr="000000"/>
              </a:solidFill>
            </a:endParaRPr>
          </a:p>
        </p:txBody>
      </p:sp>
    </p:spTree>
    <p:extLst>
      <p:ext uri="{BB962C8B-B14F-4D97-AF65-F5344CB8AC3E}">
        <p14:creationId xmlns:p14="http://schemas.microsoft.com/office/powerpoint/2010/main" val="234189440"/>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99852" y="372395"/>
            <a:ext cx="2681615" cy="5927537"/>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55009" y="372395"/>
            <a:ext cx="7889389" cy="592753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defTabSz="932418"/>
            <a:fld id="{7E4C3AA8-5CC5-455F-9567-72E6AB2AEB6E}" type="datetimeFigureOut">
              <a:rPr lang="en-US" sz="1836" kern="0" smtClean="0">
                <a:solidFill>
                  <a:sysClr val="windowText" lastClr="000000"/>
                </a:solidFill>
              </a:rPr>
              <a:pPr defTabSz="932418"/>
              <a:t>11/21/2017</a:t>
            </a:fld>
            <a:endParaRPr lang="en-US" sz="1836" kern="0" dirty="0">
              <a:solidFill>
                <a:sysClr val="windowText" lastClr="000000"/>
              </a:solidFill>
            </a:endParaRPr>
          </a:p>
        </p:txBody>
      </p:sp>
      <p:sp>
        <p:nvSpPr>
          <p:cNvPr id="5" name="Footer Placeholder 4"/>
          <p:cNvSpPr>
            <a:spLocks noGrp="1"/>
          </p:cNvSpPr>
          <p:nvPr>
            <p:ph type="ftr" sz="quarter" idx="11"/>
          </p:nvPr>
        </p:nvSpPr>
        <p:spPr/>
        <p:txBody>
          <a:bodyPr/>
          <a:lstStyle/>
          <a:p>
            <a:pPr defTabSz="932418"/>
            <a:endParaRPr lang="en-US" sz="1836" kern="0" dirty="0">
              <a:solidFill>
                <a:sysClr val="windowText" lastClr="000000"/>
              </a:solidFill>
            </a:endParaRPr>
          </a:p>
        </p:txBody>
      </p:sp>
      <p:sp>
        <p:nvSpPr>
          <p:cNvPr id="6" name="Slide Number Placeholder 5"/>
          <p:cNvSpPr>
            <a:spLocks noGrp="1"/>
          </p:cNvSpPr>
          <p:nvPr>
            <p:ph type="sldNum" sz="quarter" idx="12"/>
          </p:nvPr>
        </p:nvSpPr>
        <p:spPr/>
        <p:txBody>
          <a:bodyPr/>
          <a:lstStyle/>
          <a:p>
            <a:pPr defTabSz="932418"/>
            <a:fld id="{6BA20098-320B-459E-801E-54E5791438C8}" type="slidenum">
              <a:rPr lang="en-US" sz="1836" kern="0" smtClean="0">
                <a:solidFill>
                  <a:sysClr val="windowText" lastClr="000000"/>
                </a:solidFill>
              </a:rPr>
              <a:pPr defTabSz="932418"/>
              <a:t>‹#›</a:t>
            </a:fld>
            <a:endParaRPr lang="en-US" sz="1836" kern="0" dirty="0">
              <a:solidFill>
                <a:sysClr val="windowText" lastClr="000000"/>
              </a:solidFill>
            </a:endParaRPr>
          </a:p>
        </p:txBody>
      </p:sp>
    </p:spTree>
    <p:extLst>
      <p:ext uri="{BB962C8B-B14F-4D97-AF65-F5344CB8AC3E}">
        <p14:creationId xmlns:p14="http://schemas.microsoft.com/office/powerpoint/2010/main" val="4147645630"/>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503237" y="1375012"/>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13" indent="0">
              <a:buNone/>
              <a:defRPr/>
            </a:lvl3pPr>
            <a:lvl4pPr marL="457024" indent="0">
              <a:buNone/>
              <a:defRPr/>
            </a:lvl4pPr>
            <a:lvl5pPr marL="68553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99415784"/>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365705" y="3954459"/>
            <a:ext cx="9754430" cy="1830388"/>
          </a:xfrm>
          <a:prstGeom prst="rect">
            <a:avLst/>
          </a:prstGeom>
          <a:noFill/>
        </p:spPr>
        <p:txBody>
          <a:bodyPr lIns="146304" tIns="109728" rIns="146304" bIns="109728">
            <a:noAutofit/>
          </a:bodyPr>
          <a:lstStyle>
            <a:lvl1pPr marL="0" indent="0">
              <a:spcBef>
                <a:spcPts val="0"/>
              </a:spcBef>
              <a:buNone/>
              <a:defRPr sz="359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365643" y="2117165"/>
            <a:ext cx="9754430" cy="1828800"/>
          </a:xfrm>
          <a:prstGeom prst="rect">
            <a:avLst/>
          </a:prstGeom>
          <a:noFill/>
        </p:spPr>
        <p:txBody>
          <a:bodyPr lIns="146304" tIns="91440" rIns="146304" bIns="91440" anchor="t" anchorCtr="0"/>
          <a:lstStyle>
            <a:lvl1pPr>
              <a:defRPr sz="7198" b="1" spc="-100" baseline="0">
                <a:gradFill>
                  <a:gsLst>
                    <a:gs pos="3333">
                      <a:schemeClr val="tx2"/>
                    </a:gs>
                    <a:gs pos="39000">
                      <a:schemeClr val="tx2"/>
                    </a:gs>
                  </a:gsLst>
                  <a:lin ang="5400000" scaled="0"/>
                </a:gradFill>
              </a:defRPr>
            </a:lvl1pPr>
          </a:lstStyle>
          <a:p>
            <a:r>
              <a:rPr lang="en-US" dirty="0"/>
              <a:t>Presentation title</a:t>
            </a:r>
          </a:p>
        </p:txBody>
      </p:sp>
      <p:sp>
        <p:nvSpPr>
          <p:cNvPr id="6" name="Freeform 13"/>
          <p:cNvSpPr>
            <a:spLocks noEditPoints="1"/>
          </p:cNvSpPr>
          <p:nvPr userDrawn="1"/>
        </p:nvSpPr>
        <p:spPr bwMode="auto">
          <a:xfrm>
            <a:off x="449553" y="479777"/>
            <a:ext cx="1242070" cy="546467"/>
          </a:xfrm>
          <a:custGeom>
            <a:avLst/>
            <a:gdLst>
              <a:gd name="T0" fmla="*/ 224 w 272"/>
              <a:gd name="T1" fmla="*/ 98 h 119"/>
              <a:gd name="T2" fmla="*/ 177 w 272"/>
              <a:gd name="T3" fmla="*/ 99 h 119"/>
              <a:gd name="T4" fmla="*/ 118 w 272"/>
              <a:gd name="T5" fmla="*/ 119 h 119"/>
              <a:gd name="T6" fmla="*/ 70 w 272"/>
              <a:gd name="T7" fmla="*/ 91 h 119"/>
              <a:gd name="T8" fmla="*/ 7 w 272"/>
              <a:gd name="T9" fmla="*/ 55 h 119"/>
              <a:gd name="T10" fmla="*/ 30 w 272"/>
              <a:gd name="T11" fmla="*/ 22 h 119"/>
              <a:gd name="T12" fmla="*/ 53 w 272"/>
              <a:gd name="T13" fmla="*/ 18 h 119"/>
              <a:gd name="T14" fmla="*/ 104 w 272"/>
              <a:gd name="T15" fmla="*/ 14 h 119"/>
              <a:gd name="T16" fmla="*/ 182 w 272"/>
              <a:gd name="T17" fmla="*/ 25 h 119"/>
              <a:gd name="T18" fmla="*/ 224 w 272"/>
              <a:gd name="T19" fmla="*/ 20 h 119"/>
              <a:gd name="T20" fmla="*/ 272 w 272"/>
              <a:gd name="T21" fmla="*/ 37 h 119"/>
              <a:gd name="T22" fmla="*/ 250 w 272"/>
              <a:gd name="T23" fmla="*/ 34 h 119"/>
              <a:gd name="T24" fmla="*/ 252 w 272"/>
              <a:gd name="T25" fmla="*/ 34 h 119"/>
              <a:gd name="T26" fmla="*/ 247 w 272"/>
              <a:gd name="T27" fmla="*/ 32 h 119"/>
              <a:gd name="T28" fmla="*/ 258 w 272"/>
              <a:gd name="T29" fmla="*/ 41 h 119"/>
              <a:gd name="T30" fmla="*/ 261 w 272"/>
              <a:gd name="T31" fmla="*/ 41 h 119"/>
              <a:gd name="T32" fmla="*/ 265 w 272"/>
              <a:gd name="T33" fmla="*/ 41 h 119"/>
              <a:gd name="T34" fmla="*/ 261 w 272"/>
              <a:gd name="T35" fmla="*/ 39 h 119"/>
              <a:gd name="T36" fmla="*/ 256 w 272"/>
              <a:gd name="T37" fmla="*/ 41 h 119"/>
              <a:gd name="T38" fmla="*/ 226 w 272"/>
              <a:gd name="T39" fmla="*/ 74 h 119"/>
              <a:gd name="T40" fmla="*/ 226 w 272"/>
              <a:gd name="T41" fmla="*/ 85 h 119"/>
              <a:gd name="T42" fmla="*/ 164 w 272"/>
              <a:gd name="T43" fmla="*/ 78 h 119"/>
              <a:gd name="T44" fmla="*/ 157 w 272"/>
              <a:gd name="T45" fmla="*/ 104 h 119"/>
              <a:gd name="T46" fmla="*/ 134 w 272"/>
              <a:gd name="T47" fmla="*/ 89 h 119"/>
              <a:gd name="T48" fmla="*/ 115 w 272"/>
              <a:gd name="T49" fmla="*/ 91 h 119"/>
              <a:gd name="T50" fmla="*/ 107 w 272"/>
              <a:gd name="T51" fmla="*/ 45 h 119"/>
              <a:gd name="T52" fmla="*/ 94 w 272"/>
              <a:gd name="T53" fmla="*/ 53 h 119"/>
              <a:gd name="T54" fmla="*/ 104 w 272"/>
              <a:gd name="T55" fmla="*/ 85 h 119"/>
              <a:gd name="T56" fmla="*/ 79 w 272"/>
              <a:gd name="T57" fmla="*/ 67 h 119"/>
              <a:gd name="T58" fmla="*/ 65 w 272"/>
              <a:gd name="T59" fmla="*/ 78 h 119"/>
              <a:gd name="T60" fmla="*/ 20 w 272"/>
              <a:gd name="T61" fmla="*/ 72 h 119"/>
              <a:gd name="T62" fmla="*/ 51 w 272"/>
              <a:gd name="T63" fmla="*/ 70 h 119"/>
              <a:gd name="T64" fmla="*/ 20 w 272"/>
              <a:gd name="T65" fmla="*/ 47 h 119"/>
              <a:gd name="T66" fmla="*/ 57 w 272"/>
              <a:gd name="T67" fmla="*/ 48 h 119"/>
              <a:gd name="T68" fmla="*/ 42 w 272"/>
              <a:gd name="T69" fmla="*/ 51 h 119"/>
              <a:gd name="T70" fmla="*/ 65 w 272"/>
              <a:gd name="T71" fmla="*/ 19 h 119"/>
              <a:gd name="T72" fmla="*/ 79 w 272"/>
              <a:gd name="T73" fmla="*/ 52 h 119"/>
              <a:gd name="T74" fmla="*/ 106 w 272"/>
              <a:gd name="T75" fmla="*/ 35 h 119"/>
              <a:gd name="T76" fmla="*/ 129 w 272"/>
              <a:gd name="T77" fmla="*/ 70 h 119"/>
              <a:gd name="T78" fmla="*/ 144 w 272"/>
              <a:gd name="T79" fmla="*/ 31 h 119"/>
              <a:gd name="T80" fmla="*/ 163 w 272"/>
              <a:gd name="T81" fmla="*/ 38 h 119"/>
              <a:gd name="T82" fmla="*/ 178 w 272"/>
              <a:gd name="T83" fmla="*/ 31 h 119"/>
              <a:gd name="T84" fmla="*/ 251 w 272"/>
              <a:gd name="T85" fmla="*/ 55 h 119"/>
              <a:gd name="T86" fmla="*/ 175 w 272"/>
              <a:gd name="T87" fmla="*/ 42 h 119"/>
              <a:gd name="T88" fmla="*/ 186 w 272"/>
              <a:gd name="T89" fmla="*/ 58 h 119"/>
              <a:gd name="T90" fmla="*/ 213 w 272"/>
              <a:gd name="T91" fmla="*/ 53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72" h="119">
                <a:moveTo>
                  <a:pt x="262" y="51"/>
                </a:moveTo>
                <a:cubicBezTo>
                  <a:pt x="263" y="54"/>
                  <a:pt x="263" y="56"/>
                  <a:pt x="263" y="59"/>
                </a:cubicBezTo>
                <a:cubicBezTo>
                  <a:pt x="263" y="81"/>
                  <a:pt x="245" y="98"/>
                  <a:pt x="224" y="98"/>
                </a:cubicBezTo>
                <a:cubicBezTo>
                  <a:pt x="216" y="98"/>
                  <a:pt x="208" y="96"/>
                  <a:pt x="202" y="91"/>
                </a:cubicBezTo>
                <a:cubicBezTo>
                  <a:pt x="196" y="96"/>
                  <a:pt x="189" y="99"/>
                  <a:pt x="181" y="99"/>
                </a:cubicBezTo>
                <a:cubicBezTo>
                  <a:pt x="180" y="99"/>
                  <a:pt x="178" y="99"/>
                  <a:pt x="177" y="99"/>
                </a:cubicBezTo>
                <a:cubicBezTo>
                  <a:pt x="175" y="108"/>
                  <a:pt x="167" y="115"/>
                  <a:pt x="157" y="115"/>
                </a:cubicBezTo>
                <a:cubicBezTo>
                  <a:pt x="149" y="115"/>
                  <a:pt x="143" y="111"/>
                  <a:pt x="139" y="104"/>
                </a:cubicBezTo>
                <a:cubicBezTo>
                  <a:pt x="136" y="113"/>
                  <a:pt x="128" y="119"/>
                  <a:pt x="118" y="119"/>
                </a:cubicBezTo>
                <a:cubicBezTo>
                  <a:pt x="108" y="119"/>
                  <a:pt x="100" y="113"/>
                  <a:pt x="97" y="104"/>
                </a:cubicBezTo>
                <a:cubicBezTo>
                  <a:pt x="96" y="104"/>
                  <a:pt x="96" y="104"/>
                  <a:pt x="96" y="104"/>
                </a:cubicBezTo>
                <a:cubicBezTo>
                  <a:pt x="85" y="104"/>
                  <a:pt x="76" y="99"/>
                  <a:pt x="70" y="91"/>
                </a:cubicBezTo>
                <a:cubicBezTo>
                  <a:pt x="63" y="96"/>
                  <a:pt x="55" y="98"/>
                  <a:pt x="47" y="98"/>
                </a:cubicBezTo>
                <a:cubicBezTo>
                  <a:pt x="25" y="98"/>
                  <a:pt x="7" y="81"/>
                  <a:pt x="7" y="58"/>
                </a:cubicBezTo>
                <a:cubicBezTo>
                  <a:pt x="7" y="57"/>
                  <a:pt x="7" y="56"/>
                  <a:pt x="7" y="55"/>
                </a:cubicBezTo>
                <a:cubicBezTo>
                  <a:pt x="3" y="51"/>
                  <a:pt x="0" y="46"/>
                  <a:pt x="0" y="40"/>
                </a:cubicBezTo>
                <a:cubicBezTo>
                  <a:pt x="0" y="29"/>
                  <a:pt x="9" y="20"/>
                  <a:pt x="21" y="20"/>
                </a:cubicBezTo>
                <a:cubicBezTo>
                  <a:pt x="24" y="20"/>
                  <a:pt x="27" y="21"/>
                  <a:pt x="30" y="22"/>
                </a:cubicBezTo>
                <a:cubicBezTo>
                  <a:pt x="35" y="20"/>
                  <a:pt x="41" y="18"/>
                  <a:pt x="47" y="18"/>
                </a:cubicBezTo>
                <a:cubicBezTo>
                  <a:pt x="49" y="18"/>
                  <a:pt x="51" y="19"/>
                  <a:pt x="53" y="19"/>
                </a:cubicBezTo>
                <a:cubicBezTo>
                  <a:pt x="53" y="18"/>
                  <a:pt x="53" y="18"/>
                  <a:pt x="53" y="18"/>
                </a:cubicBezTo>
                <a:cubicBezTo>
                  <a:pt x="53" y="8"/>
                  <a:pt x="61" y="0"/>
                  <a:pt x="71" y="0"/>
                </a:cubicBezTo>
                <a:cubicBezTo>
                  <a:pt x="81" y="0"/>
                  <a:pt x="89" y="8"/>
                  <a:pt x="90" y="18"/>
                </a:cubicBezTo>
                <a:cubicBezTo>
                  <a:pt x="94" y="16"/>
                  <a:pt x="99" y="14"/>
                  <a:pt x="104" y="14"/>
                </a:cubicBezTo>
                <a:cubicBezTo>
                  <a:pt x="112" y="14"/>
                  <a:pt x="119" y="17"/>
                  <a:pt x="124" y="23"/>
                </a:cubicBezTo>
                <a:cubicBezTo>
                  <a:pt x="130" y="14"/>
                  <a:pt x="141" y="8"/>
                  <a:pt x="152" y="8"/>
                </a:cubicBezTo>
                <a:cubicBezTo>
                  <a:pt x="165" y="8"/>
                  <a:pt x="176" y="15"/>
                  <a:pt x="182" y="25"/>
                </a:cubicBezTo>
                <a:cubicBezTo>
                  <a:pt x="184" y="24"/>
                  <a:pt x="187" y="23"/>
                  <a:pt x="191" y="23"/>
                </a:cubicBezTo>
                <a:cubicBezTo>
                  <a:pt x="195" y="23"/>
                  <a:pt x="199" y="24"/>
                  <a:pt x="201" y="27"/>
                </a:cubicBezTo>
                <a:cubicBezTo>
                  <a:pt x="208" y="23"/>
                  <a:pt x="215" y="20"/>
                  <a:pt x="224" y="20"/>
                </a:cubicBezTo>
                <a:cubicBezTo>
                  <a:pt x="232" y="20"/>
                  <a:pt x="240" y="23"/>
                  <a:pt x="246" y="27"/>
                </a:cubicBezTo>
                <a:cubicBezTo>
                  <a:pt x="249" y="24"/>
                  <a:pt x="253" y="22"/>
                  <a:pt x="257" y="22"/>
                </a:cubicBezTo>
                <a:cubicBezTo>
                  <a:pt x="265" y="22"/>
                  <a:pt x="272" y="29"/>
                  <a:pt x="272" y="37"/>
                </a:cubicBezTo>
                <a:cubicBezTo>
                  <a:pt x="272" y="44"/>
                  <a:pt x="268" y="49"/>
                  <a:pt x="262" y="51"/>
                </a:cubicBezTo>
                <a:close/>
                <a:moveTo>
                  <a:pt x="247" y="34"/>
                </a:moveTo>
                <a:cubicBezTo>
                  <a:pt x="250" y="34"/>
                  <a:pt x="250" y="34"/>
                  <a:pt x="250" y="34"/>
                </a:cubicBezTo>
                <a:cubicBezTo>
                  <a:pt x="250" y="41"/>
                  <a:pt x="250" y="41"/>
                  <a:pt x="250" y="41"/>
                </a:cubicBezTo>
                <a:cubicBezTo>
                  <a:pt x="252" y="41"/>
                  <a:pt x="252" y="41"/>
                  <a:pt x="252" y="41"/>
                </a:cubicBezTo>
                <a:cubicBezTo>
                  <a:pt x="252" y="34"/>
                  <a:pt x="252" y="34"/>
                  <a:pt x="252" y="34"/>
                </a:cubicBezTo>
                <a:cubicBezTo>
                  <a:pt x="255" y="34"/>
                  <a:pt x="255" y="34"/>
                  <a:pt x="255" y="34"/>
                </a:cubicBezTo>
                <a:cubicBezTo>
                  <a:pt x="255" y="32"/>
                  <a:pt x="255" y="32"/>
                  <a:pt x="255" y="32"/>
                </a:cubicBezTo>
                <a:cubicBezTo>
                  <a:pt x="247" y="32"/>
                  <a:pt x="247" y="32"/>
                  <a:pt x="247" y="32"/>
                </a:cubicBezTo>
                <a:cubicBezTo>
                  <a:pt x="247" y="34"/>
                  <a:pt x="247" y="34"/>
                  <a:pt x="247" y="34"/>
                </a:cubicBezTo>
                <a:moveTo>
                  <a:pt x="256" y="41"/>
                </a:moveTo>
                <a:cubicBezTo>
                  <a:pt x="258" y="41"/>
                  <a:pt x="258" y="41"/>
                  <a:pt x="258" y="41"/>
                </a:cubicBezTo>
                <a:cubicBezTo>
                  <a:pt x="258" y="35"/>
                  <a:pt x="258" y="35"/>
                  <a:pt x="258" y="35"/>
                </a:cubicBezTo>
                <a:cubicBezTo>
                  <a:pt x="260" y="41"/>
                  <a:pt x="260" y="41"/>
                  <a:pt x="260" y="41"/>
                </a:cubicBezTo>
                <a:cubicBezTo>
                  <a:pt x="261" y="41"/>
                  <a:pt x="261" y="41"/>
                  <a:pt x="261" y="41"/>
                </a:cubicBezTo>
                <a:cubicBezTo>
                  <a:pt x="264" y="35"/>
                  <a:pt x="264" y="35"/>
                  <a:pt x="264" y="35"/>
                </a:cubicBezTo>
                <a:cubicBezTo>
                  <a:pt x="264" y="41"/>
                  <a:pt x="264" y="41"/>
                  <a:pt x="264" y="41"/>
                </a:cubicBezTo>
                <a:cubicBezTo>
                  <a:pt x="265" y="41"/>
                  <a:pt x="265" y="41"/>
                  <a:pt x="265" y="41"/>
                </a:cubicBezTo>
                <a:cubicBezTo>
                  <a:pt x="265" y="32"/>
                  <a:pt x="265" y="32"/>
                  <a:pt x="265" y="32"/>
                </a:cubicBezTo>
                <a:cubicBezTo>
                  <a:pt x="263" y="32"/>
                  <a:pt x="263" y="32"/>
                  <a:pt x="263" y="32"/>
                </a:cubicBezTo>
                <a:cubicBezTo>
                  <a:pt x="261" y="39"/>
                  <a:pt x="261" y="39"/>
                  <a:pt x="261" y="39"/>
                </a:cubicBezTo>
                <a:cubicBezTo>
                  <a:pt x="259" y="32"/>
                  <a:pt x="259" y="32"/>
                  <a:pt x="259" y="32"/>
                </a:cubicBezTo>
                <a:cubicBezTo>
                  <a:pt x="256" y="32"/>
                  <a:pt x="256" y="32"/>
                  <a:pt x="256" y="32"/>
                </a:cubicBezTo>
                <a:lnTo>
                  <a:pt x="256" y="41"/>
                </a:lnTo>
                <a:close/>
                <a:moveTo>
                  <a:pt x="245" y="61"/>
                </a:moveTo>
                <a:cubicBezTo>
                  <a:pt x="213" y="61"/>
                  <a:pt x="213" y="61"/>
                  <a:pt x="213" y="61"/>
                </a:cubicBezTo>
                <a:cubicBezTo>
                  <a:pt x="213" y="68"/>
                  <a:pt x="218" y="74"/>
                  <a:pt x="226" y="74"/>
                </a:cubicBezTo>
                <a:cubicBezTo>
                  <a:pt x="237" y="74"/>
                  <a:pt x="237" y="67"/>
                  <a:pt x="243" y="67"/>
                </a:cubicBezTo>
                <a:cubicBezTo>
                  <a:pt x="246" y="67"/>
                  <a:pt x="248" y="70"/>
                  <a:pt x="248" y="72"/>
                </a:cubicBezTo>
                <a:cubicBezTo>
                  <a:pt x="248" y="81"/>
                  <a:pt x="235" y="85"/>
                  <a:pt x="226" y="85"/>
                </a:cubicBezTo>
                <a:cubicBezTo>
                  <a:pt x="210" y="85"/>
                  <a:pt x="202" y="76"/>
                  <a:pt x="200" y="66"/>
                </a:cubicBezTo>
                <a:cubicBezTo>
                  <a:pt x="197" y="76"/>
                  <a:pt x="191" y="85"/>
                  <a:pt x="178" y="85"/>
                </a:cubicBezTo>
                <a:cubicBezTo>
                  <a:pt x="172" y="85"/>
                  <a:pt x="167" y="82"/>
                  <a:pt x="164" y="78"/>
                </a:cubicBezTo>
                <a:cubicBezTo>
                  <a:pt x="164" y="78"/>
                  <a:pt x="164" y="78"/>
                  <a:pt x="164" y="78"/>
                </a:cubicBezTo>
                <a:cubicBezTo>
                  <a:pt x="164" y="97"/>
                  <a:pt x="164" y="97"/>
                  <a:pt x="164" y="97"/>
                </a:cubicBezTo>
                <a:cubicBezTo>
                  <a:pt x="164" y="101"/>
                  <a:pt x="161" y="104"/>
                  <a:pt x="157" y="104"/>
                </a:cubicBezTo>
                <a:cubicBezTo>
                  <a:pt x="153" y="104"/>
                  <a:pt x="150" y="101"/>
                  <a:pt x="150" y="97"/>
                </a:cubicBezTo>
                <a:cubicBezTo>
                  <a:pt x="150" y="44"/>
                  <a:pt x="150" y="44"/>
                  <a:pt x="150" y="44"/>
                </a:cubicBezTo>
                <a:cubicBezTo>
                  <a:pt x="134" y="89"/>
                  <a:pt x="134" y="89"/>
                  <a:pt x="134" y="89"/>
                </a:cubicBezTo>
                <a:cubicBezTo>
                  <a:pt x="131" y="99"/>
                  <a:pt x="127" y="104"/>
                  <a:pt x="118" y="104"/>
                </a:cubicBezTo>
                <a:cubicBezTo>
                  <a:pt x="111" y="104"/>
                  <a:pt x="109" y="101"/>
                  <a:pt x="109" y="97"/>
                </a:cubicBezTo>
                <a:cubicBezTo>
                  <a:pt x="109" y="93"/>
                  <a:pt x="111" y="91"/>
                  <a:pt x="115" y="91"/>
                </a:cubicBezTo>
                <a:cubicBezTo>
                  <a:pt x="117" y="91"/>
                  <a:pt x="117" y="91"/>
                  <a:pt x="117" y="91"/>
                </a:cubicBezTo>
                <a:cubicBezTo>
                  <a:pt x="119" y="91"/>
                  <a:pt x="121" y="91"/>
                  <a:pt x="122" y="87"/>
                </a:cubicBezTo>
                <a:cubicBezTo>
                  <a:pt x="107" y="45"/>
                  <a:pt x="107" y="45"/>
                  <a:pt x="107" y="45"/>
                </a:cubicBezTo>
                <a:cubicBezTo>
                  <a:pt x="106" y="43"/>
                  <a:pt x="106" y="42"/>
                  <a:pt x="106" y="41"/>
                </a:cubicBezTo>
                <a:cubicBezTo>
                  <a:pt x="105" y="42"/>
                  <a:pt x="105" y="42"/>
                  <a:pt x="105" y="42"/>
                </a:cubicBezTo>
                <a:cubicBezTo>
                  <a:pt x="94" y="53"/>
                  <a:pt x="94" y="53"/>
                  <a:pt x="94" y="53"/>
                </a:cubicBezTo>
                <a:cubicBezTo>
                  <a:pt x="109" y="73"/>
                  <a:pt x="109" y="73"/>
                  <a:pt x="109" y="73"/>
                </a:cubicBezTo>
                <a:cubicBezTo>
                  <a:pt x="109" y="74"/>
                  <a:pt x="110" y="76"/>
                  <a:pt x="110" y="78"/>
                </a:cubicBezTo>
                <a:cubicBezTo>
                  <a:pt x="110" y="82"/>
                  <a:pt x="107" y="85"/>
                  <a:pt x="104" y="85"/>
                </a:cubicBezTo>
                <a:cubicBezTo>
                  <a:pt x="100" y="85"/>
                  <a:pt x="98" y="83"/>
                  <a:pt x="97" y="82"/>
                </a:cubicBezTo>
                <a:cubicBezTo>
                  <a:pt x="84" y="63"/>
                  <a:pt x="84" y="63"/>
                  <a:pt x="84" y="63"/>
                </a:cubicBezTo>
                <a:cubicBezTo>
                  <a:pt x="79" y="67"/>
                  <a:pt x="79" y="67"/>
                  <a:pt x="79" y="67"/>
                </a:cubicBezTo>
                <a:cubicBezTo>
                  <a:pt x="79" y="78"/>
                  <a:pt x="79" y="78"/>
                  <a:pt x="79" y="78"/>
                </a:cubicBezTo>
                <a:cubicBezTo>
                  <a:pt x="79" y="82"/>
                  <a:pt x="76" y="85"/>
                  <a:pt x="72" y="85"/>
                </a:cubicBezTo>
                <a:cubicBezTo>
                  <a:pt x="67" y="85"/>
                  <a:pt x="65" y="82"/>
                  <a:pt x="65" y="78"/>
                </a:cubicBezTo>
                <a:cubicBezTo>
                  <a:pt x="65" y="72"/>
                  <a:pt x="65" y="72"/>
                  <a:pt x="65" y="72"/>
                </a:cubicBezTo>
                <a:cubicBezTo>
                  <a:pt x="62" y="81"/>
                  <a:pt x="52" y="85"/>
                  <a:pt x="43" y="85"/>
                </a:cubicBezTo>
                <a:cubicBezTo>
                  <a:pt x="30" y="85"/>
                  <a:pt x="20" y="79"/>
                  <a:pt x="20" y="72"/>
                </a:cubicBezTo>
                <a:cubicBezTo>
                  <a:pt x="20" y="69"/>
                  <a:pt x="21" y="66"/>
                  <a:pt x="25" y="66"/>
                </a:cubicBezTo>
                <a:cubicBezTo>
                  <a:pt x="32" y="66"/>
                  <a:pt x="32" y="75"/>
                  <a:pt x="43" y="75"/>
                </a:cubicBezTo>
                <a:cubicBezTo>
                  <a:pt x="48" y="75"/>
                  <a:pt x="51" y="73"/>
                  <a:pt x="51" y="70"/>
                </a:cubicBezTo>
                <a:cubicBezTo>
                  <a:pt x="51" y="66"/>
                  <a:pt x="48" y="66"/>
                  <a:pt x="43" y="64"/>
                </a:cubicBezTo>
                <a:cubicBezTo>
                  <a:pt x="34" y="62"/>
                  <a:pt x="34" y="62"/>
                  <a:pt x="34" y="62"/>
                </a:cubicBezTo>
                <a:cubicBezTo>
                  <a:pt x="26" y="60"/>
                  <a:pt x="20" y="57"/>
                  <a:pt x="20" y="47"/>
                </a:cubicBezTo>
                <a:cubicBezTo>
                  <a:pt x="20" y="36"/>
                  <a:pt x="31" y="31"/>
                  <a:pt x="41" y="31"/>
                </a:cubicBezTo>
                <a:cubicBezTo>
                  <a:pt x="52" y="31"/>
                  <a:pt x="63" y="36"/>
                  <a:pt x="63" y="42"/>
                </a:cubicBezTo>
                <a:cubicBezTo>
                  <a:pt x="63" y="45"/>
                  <a:pt x="61" y="48"/>
                  <a:pt x="57" y="48"/>
                </a:cubicBezTo>
                <a:cubicBezTo>
                  <a:pt x="51" y="48"/>
                  <a:pt x="51" y="42"/>
                  <a:pt x="42" y="42"/>
                </a:cubicBezTo>
                <a:cubicBezTo>
                  <a:pt x="37" y="42"/>
                  <a:pt x="34" y="43"/>
                  <a:pt x="34" y="46"/>
                </a:cubicBezTo>
                <a:cubicBezTo>
                  <a:pt x="34" y="50"/>
                  <a:pt x="37" y="50"/>
                  <a:pt x="42" y="51"/>
                </a:cubicBezTo>
                <a:cubicBezTo>
                  <a:pt x="47" y="53"/>
                  <a:pt x="47" y="53"/>
                  <a:pt x="47" y="53"/>
                </a:cubicBezTo>
                <a:cubicBezTo>
                  <a:pt x="54" y="54"/>
                  <a:pt x="62" y="57"/>
                  <a:pt x="65" y="64"/>
                </a:cubicBezTo>
                <a:cubicBezTo>
                  <a:pt x="65" y="19"/>
                  <a:pt x="65" y="19"/>
                  <a:pt x="65" y="19"/>
                </a:cubicBezTo>
                <a:cubicBezTo>
                  <a:pt x="65" y="15"/>
                  <a:pt x="67" y="12"/>
                  <a:pt x="72" y="12"/>
                </a:cubicBezTo>
                <a:cubicBezTo>
                  <a:pt x="76" y="12"/>
                  <a:pt x="79" y="15"/>
                  <a:pt x="79" y="19"/>
                </a:cubicBezTo>
                <a:cubicBezTo>
                  <a:pt x="79" y="52"/>
                  <a:pt x="79" y="52"/>
                  <a:pt x="79" y="52"/>
                </a:cubicBezTo>
                <a:cubicBezTo>
                  <a:pt x="95" y="34"/>
                  <a:pt x="95" y="34"/>
                  <a:pt x="95" y="34"/>
                </a:cubicBezTo>
                <a:cubicBezTo>
                  <a:pt x="96" y="33"/>
                  <a:pt x="98" y="31"/>
                  <a:pt x="100" y="31"/>
                </a:cubicBezTo>
                <a:cubicBezTo>
                  <a:pt x="102" y="31"/>
                  <a:pt x="105" y="33"/>
                  <a:pt x="106" y="35"/>
                </a:cubicBezTo>
                <a:cubicBezTo>
                  <a:pt x="107" y="33"/>
                  <a:pt x="109" y="31"/>
                  <a:pt x="112" y="31"/>
                </a:cubicBezTo>
                <a:cubicBezTo>
                  <a:pt x="116" y="31"/>
                  <a:pt x="119" y="33"/>
                  <a:pt x="119" y="37"/>
                </a:cubicBezTo>
                <a:cubicBezTo>
                  <a:pt x="129" y="70"/>
                  <a:pt x="129" y="70"/>
                  <a:pt x="129" y="70"/>
                </a:cubicBezTo>
                <a:cubicBezTo>
                  <a:pt x="129" y="70"/>
                  <a:pt x="129" y="70"/>
                  <a:pt x="129" y="70"/>
                </a:cubicBezTo>
                <a:cubicBezTo>
                  <a:pt x="137" y="38"/>
                  <a:pt x="137" y="38"/>
                  <a:pt x="137" y="38"/>
                </a:cubicBezTo>
                <a:cubicBezTo>
                  <a:pt x="138" y="34"/>
                  <a:pt x="140" y="31"/>
                  <a:pt x="144" y="31"/>
                </a:cubicBezTo>
                <a:cubicBezTo>
                  <a:pt x="148" y="31"/>
                  <a:pt x="150" y="33"/>
                  <a:pt x="151" y="35"/>
                </a:cubicBezTo>
                <a:cubicBezTo>
                  <a:pt x="151" y="33"/>
                  <a:pt x="153" y="31"/>
                  <a:pt x="156" y="31"/>
                </a:cubicBezTo>
                <a:cubicBezTo>
                  <a:pt x="161" y="31"/>
                  <a:pt x="163" y="34"/>
                  <a:pt x="163" y="38"/>
                </a:cubicBezTo>
                <a:cubicBezTo>
                  <a:pt x="163" y="40"/>
                  <a:pt x="163" y="40"/>
                  <a:pt x="163" y="40"/>
                </a:cubicBezTo>
                <a:cubicBezTo>
                  <a:pt x="163" y="40"/>
                  <a:pt x="163" y="40"/>
                  <a:pt x="163" y="40"/>
                </a:cubicBezTo>
                <a:cubicBezTo>
                  <a:pt x="165" y="34"/>
                  <a:pt x="171" y="31"/>
                  <a:pt x="178" y="31"/>
                </a:cubicBezTo>
                <a:cubicBezTo>
                  <a:pt x="188" y="31"/>
                  <a:pt x="197" y="38"/>
                  <a:pt x="200" y="51"/>
                </a:cubicBezTo>
                <a:cubicBezTo>
                  <a:pt x="202" y="39"/>
                  <a:pt x="212" y="31"/>
                  <a:pt x="226" y="31"/>
                </a:cubicBezTo>
                <a:cubicBezTo>
                  <a:pt x="242" y="31"/>
                  <a:pt x="251" y="43"/>
                  <a:pt x="251" y="55"/>
                </a:cubicBezTo>
                <a:cubicBezTo>
                  <a:pt x="251" y="60"/>
                  <a:pt x="250" y="61"/>
                  <a:pt x="245" y="61"/>
                </a:cubicBezTo>
                <a:close/>
                <a:moveTo>
                  <a:pt x="186" y="58"/>
                </a:moveTo>
                <a:cubicBezTo>
                  <a:pt x="186" y="50"/>
                  <a:pt x="182" y="43"/>
                  <a:pt x="175" y="42"/>
                </a:cubicBezTo>
                <a:cubicBezTo>
                  <a:pt x="167" y="42"/>
                  <a:pt x="163" y="50"/>
                  <a:pt x="163" y="58"/>
                </a:cubicBezTo>
                <a:cubicBezTo>
                  <a:pt x="163" y="65"/>
                  <a:pt x="166" y="74"/>
                  <a:pt x="175" y="74"/>
                </a:cubicBezTo>
                <a:cubicBezTo>
                  <a:pt x="184" y="74"/>
                  <a:pt x="186" y="65"/>
                  <a:pt x="186" y="58"/>
                </a:cubicBezTo>
                <a:close/>
                <a:moveTo>
                  <a:pt x="238" y="53"/>
                </a:moveTo>
                <a:cubicBezTo>
                  <a:pt x="237" y="46"/>
                  <a:pt x="232" y="41"/>
                  <a:pt x="226" y="41"/>
                </a:cubicBezTo>
                <a:cubicBezTo>
                  <a:pt x="219" y="41"/>
                  <a:pt x="215" y="46"/>
                  <a:pt x="213" y="53"/>
                </a:cubicBezTo>
                <a:lnTo>
                  <a:pt x="238" y="5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2" rIns="91427" bIns="45712"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12798803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Section Title Accent 3">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b="0" spc="-100" baseline="0">
                <a:gradFill>
                  <a:gsLst>
                    <a:gs pos="100000">
                      <a:schemeClr val="tx1"/>
                    </a:gs>
                    <a:gs pos="0">
                      <a:schemeClr val="tx1"/>
                    </a:gs>
                  </a:gsLst>
                  <a:lin ang="5400000" scaled="0"/>
                </a:gradFill>
              </a:defRPr>
            </a:lvl1pPr>
          </a:lstStyle>
          <a:p>
            <a:r>
              <a:rPr lang="en-US" dirty="0"/>
              <a:t>Section title</a:t>
            </a:r>
          </a:p>
        </p:txBody>
      </p:sp>
      <p:sp>
        <p:nvSpPr>
          <p:cNvPr id="3" name="Date Placeholder 2"/>
          <p:cNvSpPr>
            <a:spLocks noGrp="1"/>
          </p:cNvSpPr>
          <p:nvPr>
            <p:ph type="dt" sz="half" idx="10"/>
          </p:nvPr>
        </p:nvSpPr>
        <p:spPr/>
        <p:txBody>
          <a:bodyPr/>
          <a:lstStyle/>
          <a:p>
            <a:pPr defTabSz="932418"/>
            <a:fld id="{7E4C3AA8-5CC5-455F-9567-72E6AB2AEB6E}" type="datetimeFigureOut">
              <a:rPr lang="en-US" kern="0" smtClean="0"/>
              <a:pPr defTabSz="932418"/>
              <a:t>11/21/2017</a:t>
            </a:fld>
            <a:endParaRPr lang="en-US" kern="0" dirty="0"/>
          </a:p>
        </p:txBody>
      </p:sp>
      <p:sp>
        <p:nvSpPr>
          <p:cNvPr id="4" name="Footer Placeholder 3"/>
          <p:cNvSpPr>
            <a:spLocks noGrp="1"/>
          </p:cNvSpPr>
          <p:nvPr>
            <p:ph type="ftr" sz="quarter" idx="11"/>
          </p:nvPr>
        </p:nvSpPr>
        <p:spPr/>
        <p:txBody>
          <a:bodyPr/>
          <a:lstStyle/>
          <a:p>
            <a:pPr defTabSz="932418"/>
            <a:r>
              <a:rPr lang="en-US" kern="0" dirty="0"/>
              <a:t>https://aka.ms/odscbots</a:t>
            </a:r>
          </a:p>
        </p:txBody>
      </p:sp>
      <p:sp>
        <p:nvSpPr>
          <p:cNvPr id="5" name="Slide Number Placeholder 4"/>
          <p:cNvSpPr>
            <a:spLocks noGrp="1"/>
          </p:cNvSpPr>
          <p:nvPr>
            <p:ph type="sldNum" sz="quarter" idx="12"/>
          </p:nvPr>
        </p:nvSpPr>
        <p:spPr/>
        <p:txBody>
          <a:bodyPr/>
          <a:lstStyle/>
          <a:p>
            <a:pPr defTabSz="932418"/>
            <a:fld id="{6BA20098-320B-459E-801E-54E5791438C8}" type="slidenum">
              <a:rPr lang="en-US" kern="0" smtClean="0"/>
              <a:pPr defTabSz="932418"/>
              <a:t>‹#›</a:t>
            </a:fld>
            <a:endParaRPr lang="en-US" kern="0" dirty="0"/>
          </a:p>
        </p:txBody>
      </p:sp>
    </p:spTree>
    <p:extLst>
      <p:ext uri="{BB962C8B-B14F-4D97-AF65-F5344CB8AC3E}">
        <p14:creationId xmlns:p14="http://schemas.microsoft.com/office/powerpoint/2010/main" val="1197317938"/>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092881"/>
          </a:xfrm>
        </p:spPr>
        <p:txBody>
          <a:bodyPr>
            <a:spAutoFit/>
          </a:bodyPr>
          <a:lstStyle>
            <a:lvl1pPr>
              <a:defRPr sz="3999">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3285256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Blank Accent 2">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defTabSz="932418"/>
            <a:fld id="{7E4C3AA8-5CC5-455F-9567-72E6AB2AEB6E}" type="datetimeFigureOut">
              <a:rPr lang="en-US" kern="0" smtClean="0"/>
              <a:pPr defTabSz="932418"/>
              <a:t>11/21/2017</a:t>
            </a:fld>
            <a:endParaRPr lang="en-US" kern="0" dirty="0"/>
          </a:p>
        </p:txBody>
      </p:sp>
      <p:sp>
        <p:nvSpPr>
          <p:cNvPr id="3" name="Footer Placeholder 2"/>
          <p:cNvSpPr>
            <a:spLocks noGrp="1"/>
          </p:cNvSpPr>
          <p:nvPr>
            <p:ph type="ftr" sz="quarter" idx="11"/>
          </p:nvPr>
        </p:nvSpPr>
        <p:spPr/>
        <p:txBody>
          <a:bodyPr/>
          <a:lstStyle/>
          <a:p>
            <a:pPr defTabSz="932418"/>
            <a:r>
              <a:rPr lang="en-US" kern="0" dirty="0"/>
              <a:t>https://aka.ms/odscbots</a:t>
            </a:r>
          </a:p>
        </p:txBody>
      </p:sp>
      <p:sp>
        <p:nvSpPr>
          <p:cNvPr id="4" name="Slide Number Placeholder 3"/>
          <p:cNvSpPr>
            <a:spLocks noGrp="1"/>
          </p:cNvSpPr>
          <p:nvPr>
            <p:ph type="sldNum" sz="quarter" idx="12"/>
          </p:nvPr>
        </p:nvSpPr>
        <p:spPr/>
        <p:txBody>
          <a:bodyPr/>
          <a:lstStyle/>
          <a:p>
            <a:pPr defTabSz="932418"/>
            <a:fld id="{6BA20098-320B-459E-801E-54E5791438C8}" type="slidenum">
              <a:rPr lang="en-US" kern="0" smtClean="0"/>
              <a:pPr defTabSz="932418"/>
              <a:t>‹#›</a:t>
            </a:fld>
            <a:endParaRPr lang="en-US" kern="0" dirty="0"/>
          </a:p>
        </p:txBody>
      </p:sp>
    </p:spTree>
    <p:extLst>
      <p:ext uri="{BB962C8B-B14F-4D97-AF65-F5344CB8AC3E}">
        <p14:creationId xmlns:p14="http://schemas.microsoft.com/office/powerpoint/2010/main" val="1904020683"/>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_Title Slide Photo">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8332" y="6182441"/>
            <a:ext cx="1552931" cy="332660"/>
          </a:xfrm>
          <a:prstGeom prst="rect">
            <a:avLst/>
          </a:prstGeom>
        </p:spPr>
      </p:pic>
      <p:pic>
        <p:nvPicPr>
          <p:cNvPr id="7" name="Picture 6"/>
          <p:cNvPicPr>
            <a:picLocks noChangeAspect="1"/>
          </p:cNvPicPr>
          <p:nvPr userDrawn="1"/>
        </p:nvPicPr>
        <p:blipFill rotWithShape="1">
          <a:blip r:embed="rId3" cstate="screen">
            <a:grayscl/>
            <a:extLst>
              <a:ext uri="{28A0092B-C50C-407E-A947-70E740481C1C}">
                <a14:useLocalDpi xmlns:a14="http://schemas.microsoft.com/office/drawing/2010/main" val="0"/>
              </a:ext>
            </a:extLst>
          </a:blip>
          <a:srcRect l="16265" t="3005" r="6165" b="1684"/>
          <a:stretch/>
        </p:blipFill>
        <p:spPr>
          <a:xfrm>
            <a:off x="4876801" y="0"/>
            <a:ext cx="7589837" cy="6994525"/>
          </a:xfrm>
          <a:prstGeom prst="rect">
            <a:avLst/>
          </a:prstGeom>
        </p:spPr>
      </p:pic>
      <p:sp>
        <p:nvSpPr>
          <p:cNvPr id="12" name="Rectangle 11"/>
          <p:cNvSpPr/>
          <p:nvPr userDrawn="1"/>
        </p:nvSpPr>
        <p:spPr bwMode="auto">
          <a:xfrm>
            <a:off x="4876801" y="0"/>
            <a:ext cx="7589837" cy="6994525"/>
          </a:xfrm>
          <a:prstGeom prst="rect">
            <a:avLst/>
          </a:prstGeom>
          <a:solidFill>
            <a:schemeClr val="bg2">
              <a:alpha val="8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Text Placeholder 3"/>
          <p:cNvSpPr>
            <a:spLocks noGrp="1"/>
          </p:cNvSpPr>
          <p:nvPr>
            <p:ph type="body" sz="quarter" idx="10" hasCustomPrompt="1"/>
          </p:nvPr>
        </p:nvSpPr>
        <p:spPr>
          <a:xfrm>
            <a:off x="144237" y="2173554"/>
            <a:ext cx="3852302" cy="932603"/>
          </a:xfrm>
        </p:spPr>
        <p:txBody>
          <a:bodyPr>
            <a:normAutofit/>
          </a:bodyPr>
          <a:lstStyle>
            <a:lvl2pPr marL="466209" indent="0" algn="ctr">
              <a:buNone/>
              <a:defRPr sz="4896">
                <a:latin typeface="Arial" panose="020B0604020202020204" pitchFamily="34" charset="0"/>
                <a:cs typeface="Arial" panose="020B0604020202020204" pitchFamily="34" charset="0"/>
              </a:defRPr>
            </a:lvl2pPr>
          </a:lstStyle>
          <a:p>
            <a:pPr lvl="1"/>
            <a:r>
              <a:rPr lang="en-US" dirty="0"/>
              <a:t>Questions?</a:t>
            </a:r>
          </a:p>
        </p:txBody>
      </p:sp>
    </p:spTree>
    <p:extLst>
      <p:ext uri="{BB962C8B-B14F-4D97-AF65-F5344CB8AC3E}">
        <p14:creationId xmlns:p14="http://schemas.microsoft.com/office/powerpoint/2010/main" val="5808607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1_Demo slide">
    <p:bg>
      <p:bgPr>
        <a:solidFill>
          <a:schemeClr val="accent6"/>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lvl1pPr>
              <a:defRPr>
                <a:latin typeface="Arial" panose="020B0604020202020204" pitchFamily="34" charset="0"/>
                <a:cs typeface="Arial" panose="020B0604020202020204" pitchFamily="34" charset="0"/>
              </a:defRPr>
            </a:lvl1pPr>
          </a:lstStyle>
          <a:p>
            <a:r>
              <a:rPr lang="en-US"/>
              <a:t>Click to edit Master title style</a:t>
            </a:r>
          </a:p>
        </p:txBody>
      </p:sp>
      <p:sp>
        <p:nvSpPr>
          <p:cNvPr id="7" name="Content Placeholder 6"/>
          <p:cNvSpPr>
            <a:spLocks noGrp="1"/>
          </p:cNvSpPr>
          <p:nvPr>
            <p:ph sz="quarter" idx="10"/>
          </p:nvPr>
        </p:nvSpPr>
        <p:spPr>
          <a:xfrm>
            <a:off x="626408" y="1820862"/>
            <a:ext cx="11078230" cy="4572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284527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228302"/>
          </a:xfrm>
        </p:spPr>
        <p:txBody>
          <a:bodyPr>
            <a:spAutoFit/>
          </a:bodyPr>
          <a:lstStyle>
            <a:lvl1pPr>
              <a:buClr>
                <a:schemeClr val="tx2"/>
              </a:buClr>
              <a:defRPr>
                <a:gradFill>
                  <a:gsLst>
                    <a:gs pos="13869">
                      <a:schemeClr val="tx2"/>
                    </a:gs>
                    <a:gs pos="42000">
                      <a:schemeClr val="tx2"/>
                    </a:gs>
                  </a:gsLst>
                  <a:lin ang="5400000" scaled="0"/>
                </a:gradFill>
              </a:defRPr>
            </a:lvl1pPr>
            <a:lvl3pPr>
              <a:defRPr sz="2400"/>
            </a:lvl3pPr>
            <a:lvl4pPr>
              <a:defRPr sz="2000"/>
            </a:lvl4pPr>
            <a:lvl5pPr>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
        <p:nvSpPr>
          <p:cNvPr id="2" name="Slide Number Placeholder 1"/>
          <p:cNvSpPr>
            <a:spLocks noGrp="1"/>
          </p:cNvSpPr>
          <p:nvPr>
            <p:ph type="sldNum" sz="quarter" idx="11"/>
          </p:nvPr>
        </p:nvSpPr>
        <p:spPr/>
        <p:txBody>
          <a:bodyPr/>
          <a:lstStyle/>
          <a:p>
            <a:pPr defTabSz="932563"/>
            <a:fld id="{6974C60E-8F8C-41D8-9BFF-6DF338C2FC78}" type="slidenum">
              <a:rPr lang="en-US" smtClean="0">
                <a:solidFill>
                  <a:srgbClr val="505050">
                    <a:tint val="75000"/>
                  </a:srgbClr>
                </a:solidFill>
              </a:rPr>
              <a:pPr defTabSz="932563"/>
              <a:t>‹#›</a:t>
            </a:fld>
            <a:endParaRPr lang="en-US" dirty="0">
              <a:solidFill>
                <a:srgbClr val="505050">
                  <a:tint val="75000"/>
                </a:srgbClr>
              </a:solidFill>
            </a:endParaRPr>
          </a:p>
        </p:txBody>
      </p:sp>
    </p:spTree>
    <p:extLst>
      <p:ext uri="{BB962C8B-B14F-4D97-AF65-F5344CB8AC3E}">
        <p14:creationId xmlns:p14="http://schemas.microsoft.com/office/powerpoint/2010/main" val="3818658528"/>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Split code and poi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95275"/>
            <a:ext cx="7114249" cy="917575"/>
          </a:xfrm>
        </p:spPr>
        <p:txBody>
          <a:bodyPr/>
          <a:lstStyle>
            <a:lvl1pPr>
              <a:defRPr baseline="0"/>
            </a:lvl1pPr>
          </a:lstStyle>
          <a:p>
            <a:r>
              <a:rPr lang="en-US" dirty="0"/>
              <a:t>Slide for developer code</a:t>
            </a:r>
          </a:p>
        </p:txBody>
      </p:sp>
      <p:sp>
        <p:nvSpPr>
          <p:cNvPr id="5" name="Text Placeholder 4"/>
          <p:cNvSpPr>
            <a:spLocks noGrp="1"/>
          </p:cNvSpPr>
          <p:nvPr>
            <p:ph type="body" sz="quarter" idx="10"/>
          </p:nvPr>
        </p:nvSpPr>
        <p:spPr>
          <a:xfrm>
            <a:off x="274637" y="1221158"/>
            <a:ext cx="7114250" cy="1654271"/>
          </a:xfrm>
        </p:spPr>
        <p:txBody>
          <a:bodyPr/>
          <a:lstStyle>
            <a:lvl1pPr marL="0" indent="0">
              <a:buNone/>
              <a:defRPr sz="2856">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87" indent="0">
              <a:buNone/>
              <a:defRPr sz="1836">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494" indent="0">
              <a:buNone/>
              <a:defRPr sz="1632">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06" indent="0">
              <a:buNone/>
              <a:defRPr sz="1428">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795" indent="0">
              <a:buNone/>
              <a:defRPr sz="1428">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3"/>
          <p:cNvSpPr/>
          <p:nvPr userDrawn="1"/>
        </p:nvSpPr>
        <p:spPr bwMode="auto">
          <a:xfrm>
            <a:off x="7663525" y="0"/>
            <a:ext cx="4772949"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8" name="Content Placeholder 7"/>
          <p:cNvSpPr>
            <a:spLocks noGrp="1"/>
          </p:cNvSpPr>
          <p:nvPr>
            <p:ph sz="quarter" idx="11"/>
          </p:nvPr>
        </p:nvSpPr>
        <p:spPr>
          <a:xfrm>
            <a:off x="8013688" y="295275"/>
            <a:ext cx="4111875" cy="2162796"/>
          </a:xfrm>
        </p:spPr>
        <p:txBody>
          <a:bodyPr/>
          <a:lstStyle>
            <a:lvl1pPr marL="0" indent="0">
              <a:buNone/>
              <a:defRPr sz="3264">
                <a:solidFill>
                  <a:schemeClr val="bg1"/>
                </a:solidFill>
                <a:latin typeface="+mn-lt"/>
              </a:defRPr>
            </a:lvl1pPr>
            <a:lvl2pPr marL="342834" indent="0">
              <a:buNone/>
              <a:defRPr sz="1836">
                <a:solidFill>
                  <a:schemeClr val="bg1"/>
                </a:solidFill>
                <a:latin typeface="+mn-lt"/>
              </a:defRPr>
            </a:lvl2pPr>
            <a:lvl3pPr marL="571390" indent="0">
              <a:buNone/>
              <a:defRPr sz="1632">
                <a:solidFill>
                  <a:schemeClr val="bg1"/>
                </a:solidFill>
                <a:latin typeface="+mn-lt"/>
              </a:defRPr>
            </a:lvl3pPr>
            <a:lvl4pPr marL="799946" indent="0">
              <a:buNone/>
              <a:defRPr sz="1428">
                <a:solidFill>
                  <a:schemeClr val="bg1"/>
                </a:solidFill>
                <a:latin typeface="+mn-lt"/>
              </a:defRPr>
            </a:lvl4pPr>
            <a:lvl5pPr marL="1028502" indent="0">
              <a:buNone/>
              <a:defRPr sz="1428">
                <a:solidFill>
                  <a:schemeClr val="bg1"/>
                </a:solidFill>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56543368"/>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092881"/>
          </a:xfrm>
        </p:spPr>
        <p:txBody>
          <a:bodyPr>
            <a:spAutoFit/>
          </a:bodyPr>
          <a:lstStyle>
            <a:lvl1pPr>
              <a:defRPr sz="399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7147466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199">
                <a:gradFill>
                  <a:gsLst>
                    <a:gs pos="1250">
                      <a:schemeClr val="tx2"/>
                    </a:gs>
                    <a:gs pos="99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9">
                <a:gradFill>
                  <a:gsLst>
                    <a:gs pos="1250">
                      <a:schemeClr val="tx2"/>
                    </a:gs>
                    <a:gs pos="99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60049285"/>
      </p:ext>
    </p:extLst>
  </p:cSld>
  <p:clrMapOvr>
    <a:overrideClrMapping bg1="lt1" tx1="dk1" bg2="lt2" tx2="dk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theme" Target="../theme/theme2.xml"/><Relationship Id="rId3" Type="http://schemas.openxmlformats.org/officeDocument/2006/relationships/slideLayout" Target="../slideLayouts/slideLayout32.xml"/><Relationship Id="rId21" Type="http://schemas.openxmlformats.org/officeDocument/2006/relationships/slideLayout" Target="../slideLayouts/slideLayout50.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slideLayout" Target="../slideLayouts/slideLayout54.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 Id="rId27" Type="http://schemas.openxmlformats.org/officeDocument/2006/relationships/image" Target="../media/image8.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2.xml"/><Relationship Id="rId13" Type="http://schemas.openxmlformats.org/officeDocument/2006/relationships/slideLayout" Target="../slideLayouts/slideLayout67.xml"/><Relationship Id="rId18" Type="http://schemas.openxmlformats.org/officeDocument/2006/relationships/slideLayout" Target="../slideLayouts/slideLayout72.xml"/><Relationship Id="rId3" Type="http://schemas.openxmlformats.org/officeDocument/2006/relationships/slideLayout" Target="../slideLayouts/slideLayout57.xml"/><Relationship Id="rId21" Type="http://schemas.openxmlformats.org/officeDocument/2006/relationships/theme" Target="../theme/theme3.xml"/><Relationship Id="rId7" Type="http://schemas.openxmlformats.org/officeDocument/2006/relationships/slideLayout" Target="../slideLayouts/slideLayout61.xml"/><Relationship Id="rId12" Type="http://schemas.openxmlformats.org/officeDocument/2006/relationships/slideLayout" Target="../slideLayouts/slideLayout66.xml"/><Relationship Id="rId17" Type="http://schemas.openxmlformats.org/officeDocument/2006/relationships/slideLayout" Target="../slideLayouts/slideLayout71.xml"/><Relationship Id="rId2" Type="http://schemas.openxmlformats.org/officeDocument/2006/relationships/slideLayout" Target="../slideLayouts/slideLayout56.xml"/><Relationship Id="rId16" Type="http://schemas.openxmlformats.org/officeDocument/2006/relationships/slideLayout" Target="../slideLayouts/slideLayout70.xml"/><Relationship Id="rId20" Type="http://schemas.openxmlformats.org/officeDocument/2006/relationships/slideLayout" Target="../slideLayouts/slideLayout74.xml"/><Relationship Id="rId1" Type="http://schemas.openxmlformats.org/officeDocument/2006/relationships/slideLayout" Target="../slideLayouts/slideLayout55.xml"/><Relationship Id="rId6" Type="http://schemas.openxmlformats.org/officeDocument/2006/relationships/slideLayout" Target="../slideLayouts/slideLayout60.xml"/><Relationship Id="rId11" Type="http://schemas.openxmlformats.org/officeDocument/2006/relationships/slideLayout" Target="../slideLayouts/slideLayout65.xml"/><Relationship Id="rId5" Type="http://schemas.openxmlformats.org/officeDocument/2006/relationships/slideLayout" Target="../slideLayouts/slideLayout59.xml"/><Relationship Id="rId15" Type="http://schemas.openxmlformats.org/officeDocument/2006/relationships/slideLayout" Target="../slideLayouts/slideLayout69.xml"/><Relationship Id="rId10" Type="http://schemas.openxmlformats.org/officeDocument/2006/relationships/slideLayout" Target="../slideLayouts/slideLayout64.xml"/><Relationship Id="rId19" Type="http://schemas.openxmlformats.org/officeDocument/2006/relationships/slideLayout" Target="../slideLayouts/slideLayout73.xml"/><Relationship Id="rId4" Type="http://schemas.openxmlformats.org/officeDocument/2006/relationships/slideLayout" Target="../slideLayouts/slideLayout58.xml"/><Relationship Id="rId9" Type="http://schemas.openxmlformats.org/officeDocument/2006/relationships/slideLayout" Target="../slideLayouts/slideLayout63.xml"/><Relationship Id="rId14" Type="http://schemas.openxmlformats.org/officeDocument/2006/relationships/slideLayout" Target="../slideLayouts/slideLayout6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18" name="Group 17"/>
          <p:cNvGrpSpPr/>
          <p:nvPr userDrawn="1"/>
        </p:nvGrpSpPr>
        <p:grpSpPr>
          <a:xfrm>
            <a:off x="12618964" y="-8395"/>
            <a:ext cx="955641" cy="5775361"/>
            <a:chOff x="12618967" y="-8396"/>
            <a:chExt cx="955641" cy="5775361"/>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32293"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0 G:120 B:215</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293" fontAlgn="base">
                  <a:lnSpc>
                    <a:spcPct val="100000"/>
                  </a:lnSpc>
                  <a:spcBef>
                    <a:spcPct val="0"/>
                  </a:spcBef>
                  <a:spcAft>
                    <a:spcPct val="0"/>
                  </a:spcAft>
                </a:pPr>
                <a:r>
                  <a:rPr lang="en-US" sz="500" b="1" kern="1200" baseline="0" dirty="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32293" fontAlgn="base">
                  <a:lnSpc>
                    <a:spcPct val="100000"/>
                  </a:lnSpc>
                  <a:spcBef>
                    <a:spcPct val="0"/>
                  </a:spcBef>
                  <a:spcAft>
                    <a:spcPct val="0"/>
                  </a:spcAft>
                </a:pPr>
                <a:r>
                  <a:rPr lang="en-US" sz="500" dirty="0">
                    <a:gradFill>
                      <a:gsLst>
                        <a:gs pos="7965">
                          <a:srgbClr val="000000"/>
                        </a:gs>
                        <a:gs pos="28319">
                          <a:srgbClr val="000000"/>
                        </a:gs>
                      </a:gsLst>
                      <a:lin ang="5400000" scaled="0"/>
                    </a:gradFill>
                    <a:ea typeface="Segoe UI" pitchFamily="34" charset="0"/>
                    <a:cs typeface="Segoe UI" pitchFamily="34" charset="0"/>
                  </a:rPr>
                  <a:t>R:</a:t>
                </a:r>
                <a:r>
                  <a:rPr lang="en-US" sz="500" baseline="0" dirty="0">
                    <a:gradFill>
                      <a:gsLst>
                        <a:gs pos="7965">
                          <a:srgbClr val="000000"/>
                        </a:gs>
                        <a:gs pos="28319">
                          <a:srgbClr val="000000"/>
                        </a:gs>
                      </a:gsLst>
                      <a:lin ang="5400000" scaled="0"/>
                    </a:gradFill>
                    <a:ea typeface="Segoe UI" pitchFamily="34" charset="0"/>
                    <a:cs typeface="Segoe UI" pitchFamily="34" charset="0"/>
                  </a:rPr>
                  <a:t>0 G:188 B:242</a:t>
                </a:r>
                <a:endParaRPr lang="en-US" sz="500" dirty="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293" fontAlgn="base">
                  <a:lnSpc>
                    <a:spcPct val="100000"/>
                  </a:lnSpc>
                  <a:spcBef>
                    <a:spcPct val="0"/>
                  </a:spcBef>
                  <a:spcAft>
                    <a:spcPct val="0"/>
                  </a:spcAft>
                </a:pPr>
                <a:r>
                  <a:rPr lang="en-US" sz="500" b="1" kern="1200" baseline="0" dirty="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32293" fontAlgn="base">
                  <a:lnSpc>
                    <a:spcPct val="100000"/>
                  </a:lnSpc>
                  <a:spcBef>
                    <a:spcPct val="0"/>
                  </a:spcBef>
                  <a:spcAft>
                    <a:spcPct val="0"/>
                  </a:spcAft>
                </a:pPr>
                <a:r>
                  <a:rPr lang="en-US" sz="500" dirty="0">
                    <a:gradFill>
                      <a:gsLst>
                        <a:gs pos="92035">
                          <a:srgbClr val="505050"/>
                        </a:gs>
                        <a:gs pos="27000">
                          <a:srgbClr val="505050"/>
                        </a:gs>
                      </a:gsLst>
                      <a:lin ang="5400000" scaled="0"/>
                    </a:gradFill>
                    <a:ea typeface="Segoe UI" pitchFamily="34" charset="0"/>
                    <a:cs typeface="Segoe UI" pitchFamily="34" charset="0"/>
                  </a:rPr>
                  <a:t>R:</a:t>
                </a:r>
                <a:r>
                  <a:rPr lang="en-US" sz="500" baseline="0" dirty="0">
                    <a:gradFill>
                      <a:gsLst>
                        <a:gs pos="92035">
                          <a:srgbClr val="505050"/>
                        </a:gs>
                        <a:gs pos="27000">
                          <a:srgbClr val="505050"/>
                        </a:gs>
                      </a:gsLst>
                      <a:lin ang="5400000" scaled="0"/>
                    </a:gradFill>
                    <a:ea typeface="Segoe UI" pitchFamily="34" charset="0"/>
                    <a:cs typeface="Segoe UI" pitchFamily="34" charset="0"/>
                  </a:rPr>
                  <a:t>210 G:210 B:210</a:t>
                </a:r>
                <a:endParaRPr lang="en-US" sz="500" dirty="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32293"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a:t>
                </a:r>
                <a:r>
                  <a:rPr lang="en-US" sz="500" baseline="0" dirty="0">
                    <a:gradFill>
                      <a:gsLst>
                        <a:gs pos="0">
                          <a:srgbClr val="FFFFFF"/>
                        </a:gs>
                        <a:gs pos="100000">
                          <a:srgbClr val="FFFFFF"/>
                        </a:gs>
                      </a:gsLst>
                      <a:lin ang="5400000" scaled="0"/>
                    </a:gradFill>
                    <a:ea typeface="Segoe UI" pitchFamily="34" charset="0"/>
                    <a:cs typeface="Segoe UI" pitchFamily="34" charset="0"/>
                  </a:rPr>
                  <a:t>0 G:32 B:80</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32293"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80 G:80 B:80</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32293"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115 G:115 B:115</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marL="0" algn="l" defTabSz="932293" rtl="0" eaLnBrk="1" fontAlgn="base" latinLnBrk="0" hangingPunct="1">
                  <a:lnSpc>
                    <a:spcPct val="100000"/>
                  </a:lnSpc>
                  <a:spcBef>
                    <a:spcPct val="0"/>
                  </a:spcBef>
                  <a:spcAft>
                    <a:spcPct val="0"/>
                  </a:spcAft>
                </a:pPr>
                <a:r>
                  <a:rPr lang="en-US" sz="500" kern="1200" dirty="0">
                    <a:gradFill>
                      <a:gsLst>
                        <a:gs pos="2092">
                          <a:srgbClr val="F8F8F8"/>
                        </a:gs>
                        <a:gs pos="10042">
                          <a:srgbClr val="F8F8F8"/>
                        </a:gs>
                      </a:gsLst>
                      <a:lin ang="5400000" scaled="0"/>
                    </a:gradFill>
                    <a:latin typeface="+mn-lt"/>
                    <a:ea typeface="Segoe UI" pitchFamily="34" charset="0"/>
                    <a:cs typeface="Segoe UI" pitchFamily="34" charset="0"/>
                  </a:rPr>
                  <a:t>R:92 G:45 B:145</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32293"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4476564" y="4543426"/>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Green</a:t>
                </a:r>
              </a:p>
              <a:p>
                <a:pPr algn="l" defTabSz="932293"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16 G:124 B:16</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79639" y="256928"/>
              <a:ext cx="860293" cy="32964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15628" y="4227340"/>
              <a:ext cx="2709380" cy="32964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Secondary colors (use only when</a:t>
              </a:r>
              <a:r>
                <a:rPr lang="en-US" sz="1000" baseline="0" dirty="0">
                  <a:gradFill>
                    <a:gsLst>
                      <a:gs pos="2917">
                        <a:schemeClr val="tx1"/>
                      </a:gs>
                      <a:gs pos="30000">
                        <a:schemeClr val="tx1"/>
                      </a:gs>
                    </a:gsLst>
                    <a:lin ang="5400000" scaled="0"/>
                  </a:gradFill>
                </a:rPr>
                <a:t> necessary)</a:t>
              </a:r>
              <a:endParaRPr lang="en-US" sz="1000" dirty="0">
                <a:gradFill>
                  <a:gsLst>
                    <a:gs pos="2917">
                      <a:schemeClr val="tx1"/>
                    </a:gs>
                    <a:gs pos="30000">
                      <a:schemeClr val="tx1"/>
                    </a:gs>
                  </a:gsLst>
                  <a:lin ang="5400000" scaled="0"/>
                </a:gradFill>
              </a:endParaRPr>
            </a:p>
          </p:txBody>
        </p:sp>
      </p:grpSp>
    </p:spTree>
    <p:extLst>
      <p:ext uri="{BB962C8B-B14F-4D97-AF65-F5344CB8AC3E}">
        <p14:creationId xmlns:p14="http://schemas.microsoft.com/office/powerpoint/2010/main" val="1794468811"/>
      </p:ext>
    </p:extLst>
  </p:cSld>
  <p:clrMap bg1="lt1" tx1="dk1" bg2="lt2" tx2="dk2" accent1="accent1" accent2="accent2" accent3="accent3" accent4="accent4" accent5="accent5" accent6="accent6" hlink="hlink" folHlink="folHlink"/>
  <p:sldLayoutIdLst>
    <p:sldLayoutId id="2147484303" r:id="rId1"/>
    <p:sldLayoutId id="2147484304" r:id="rId2"/>
    <p:sldLayoutId id="2147484305" r:id="rId3"/>
    <p:sldLayoutId id="2147484306" r:id="rId4"/>
    <p:sldLayoutId id="2147484307" r:id="rId5"/>
    <p:sldLayoutId id="2147484308" r:id="rId6"/>
    <p:sldLayoutId id="2147484309" r:id="rId7"/>
    <p:sldLayoutId id="2147484310" r:id="rId8"/>
    <p:sldLayoutId id="2147484311" r:id="rId9"/>
    <p:sldLayoutId id="2147484312" r:id="rId10"/>
    <p:sldLayoutId id="2147484313" r:id="rId11"/>
    <p:sldLayoutId id="2147484314" r:id="rId12"/>
    <p:sldLayoutId id="2147484315" r:id="rId13"/>
    <p:sldLayoutId id="2147484316" r:id="rId14"/>
    <p:sldLayoutId id="2147484317" r:id="rId15"/>
    <p:sldLayoutId id="2147484318" r:id="rId16"/>
    <p:sldLayoutId id="2147484319" r:id="rId17"/>
    <p:sldLayoutId id="2147484320" r:id="rId18"/>
    <p:sldLayoutId id="2147484321" r:id="rId19"/>
    <p:sldLayoutId id="2147484322" r:id="rId20"/>
    <p:sldLayoutId id="2147484323" r:id="rId21"/>
    <p:sldLayoutId id="2147484324" r:id="rId22"/>
    <p:sldLayoutId id="2147484325" r:id="rId23"/>
    <p:sldLayoutId id="2147484326" r:id="rId24"/>
    <p:sldLayoutId id="2147484327" r:id="rId25"/>
    <p:sldLayoutId id="2147484328" r:id="rId26"/>
    <p:sldLayoutId id="2147484329" r:id="rId27"/>
    <p:sldLayoutId id="2147484331" r:id="rId28"/>
    <p:sldLayoutId id="2147484332" r:id="rId29"/>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7"/>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3485168786"/>
      </p:ext>
    </p:extLst>
  </p:cSld>
  <p:clrMap bg1="lt1" tx1="dk1" bg2="lt2" tx2="dk2" accent1="accent1" accent2="accent2" accent3="accent3" accent4="accent4" accent5="accent5" accent6="accent6" hlink="hlink" folHlink="folHlink"/>
  <p:sldLayoutIdLst>
    <p:sldLayoutId id="2147484338" r:id="rId1"/>
    <p:sldLayoutId id="2147484339" r:id="rId2"/>
    <p:sldLayoutId id="2147484340" r:id="rId3"/>
    <p:sldLayoutId id="2147484341" r:id="rId4"/>
    <p:sldLayoutId id="2147484342" r:id="rId5"/>
    <p:sldLayoutId id="2147484343" r:id="rId6"/>
    <p:sldLayoutId id="2147484344" r:id="rId7"/>
    <p:sldLayoutId id="2147484345" r:id="rId8"/>
    <p:sldLayoutId id="2147484346" r:id="rId9"/>
    <p:sldLayoutId id="2147484347" r:id="rId10"/>
    <p:sldLayoutId id="2147484348" r:id="rId11"/>
    <p:sldLayoutId id="2147484349" r:id="rId12"/>
    <p:sldLayoutId id="2147484350" r:id="rId13"/>
    <p:sldLayoutId id="2147484351" r:id="rId14"/>
    <p:sldLayoutId id="2147484352" r:id="rId15"/>
    <p:sldLayoutId id="2147484353" r:id="rId16"/>
    <p:sldLayoutId id="2147484354" r:id="rId17"/>
    <p:sldLayoutId id="2147484355" r:id="rId18"/>
    <p:sldLayoutId id="2147484356" r:id="rId19"/>
    <p:sldLayoutId id="2147484357" r:id="rId20"/>
    <p:sldLayoutId id="2147484358" r:id="rId21"/>
    <p:sldLayoutId id="2147484359" r:id="rId22"/>
    <p:sldLayoutId id="2147484360" r:id="rId23"/>
    <p:sldLayoutId id="2147484361" r:id="rId24"/>
    <p:sldLayoutId id="2147484362" r:id="rId25"/>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6407" y="59573"/>
            <a:ext cx="11078230" cy="1351952"/>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26407" y="1592262"/>
            <a:ext cx="11078230" cy="4437962"/>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503238" y="6330655"/>
            <a:ext cx="2798207" cy="372394"/>
          </a:xfrm>
          <a:prstGeom prst="rect">
            <a:avLst/>
          </a:prstGeom>
        </p:spPr>
        <p:txBody>
          <a:bodyPr vert="horz" lIns="91440" tIns="45720" rIns="91440" bIns="45720" rtlCol="0" anchor="ctr"/>
          <a:lstStyle>
            <a:lvl1pPr algn="l">
              <a:defRPr sz="1224">
                <a:solidFill>
                  <a:schemeClr val="tx1">
                    <a:tint val="75000"/>
                  </a:schemeClr>
                </a:solidFill>
              </a:defRPr>
            </a:lvl1pPr>
          </a:lstStyle>
          <a:p>
            <a:pPr defTabSz="932418"/>
            <a:fld id="{7E4C3AA8-5CC5-455F-9567-72E6AB2AEB6E}" type="datetimeFigureOut">
              <a:rPr lang="en-US" kern="0" smtClean="0"/>
              <a:pPr defTabSz="932418"/>
              <a:t>11/21/2017</a:t>
            </a:fld>
            <a:endParaRPr lang="en-US" kern="0" dirty="0"/>
          </a:p>
        </p:txBody>
      </p:sp>
      <p:sp>
        <p:nvSpPr>
          <p:cNvPr id="6" name="Slide Number Placeholder 5"/>
          <p:cNvSpPr>
            <a:spLocks noGrp="1"/>
          </p:cNvSpPr>
          <p:nvPr>
            <p:ph type="sldNum" sz="quarter" idx="4"/>
          </p:nvPr>
        </p:nvSpPr>
        <p:spPr>
          <a:xfrm>
            <a:off x="8783260" y="6330655"/>
            <a:ext cx="2798207" cy="372394"/>
          </a:xfrm>
          <a:prstGeom prst="rect">
            <a:avLst/>
          </a:prstGeom>
        </p:spPr>
        <p:txBody>
          <a:bodyPr vert="horz" lIns="91440" tIns="45720" rIns="91440" bIns="45720" rtlCol="0" anchor="ctr"/>
          <a:lstStyle>
            <a:lvl1pPr algn="r">
              <a:defRPr sz="1224">
                <a:solidFill>
                  <a:schemeClr val="tx1">
                    <a:tint val="75000"/>
                  </a:schemeClr>
                </a:solidFill>
              </a:defRPr>
            </a:lvl1pPr>
          </a:lstStyle>
          <a:p>
            <a:pPr defTabSz="932418"/>
            <a:fld id="{6BA20098-320B-459E-801E-54E5791438C8}" type="slidenum">
              <a:rPr lang="en-US" kern="0" smtClean="0"/>
              <a:pPr defTabSz="932418"/>
              <a:t>‹#›</a:t>
            </a:fld>
            <a:endParaRPr lang="en-US" kern="0" dirty="0"/>
          </a:p>
        </p:txBody>
      </p:sp>
      <p:sp>
        <p:nvSpPr>
          <p:cNvPr id="5" name="Footer Placeholder 4"/>
          <p:cNvSpPr>
            <a:spLocks noGrp="1"/>
          </p:cNvSpPr>
          <p:nvPr>
            <p:ph type="ftr" sz="quarter" idx="3"/>
          </p:nvPr>
        </p:nvSpPr>
        <p:spPr>
          <a:xfrm>
            <a:off x="4160837" y="6330655"/>
            <a:ext cx="4197310" cy="372394"/>
          </a:xfrm>
          <a:prstGeom prst="rect">
            <a:avLst/>
          </a:prstGeom>
        </p:spPr>
        <p:txBody>
          <a:bodyPr vert="horz" lIns="91440" tIns="45720" rIns="91440" bIns="45720" rtlCol="0" anchor="ctr"/>
          <a:lstStyle>
            <a:lvl1pPr algn="ctr">
              <a:defRPr sz="1600" b="1">
                <a:solidFill>
                  <a:schemeClr val="tx1">
                    <a:tint val="75000"/>
                  </a:schemeClr>
                </a:solidFill>
              </a:defRPr>
            </a:lvl1pPr>
          </a:lstStyle>
          <a:p>
            <a:pPr defTabSz="932418"/>
            <a:r>
              <a:rPr lang="en-US" kern="0" dirty="0"/>
              <a:t>https://aka.ms/odscbots</a:t>
            </a:r>
          </a:p>
        </p:txBody>
      </p:sp>
    </p:spTree>
    <p:extLst>
      <p:ext uri="{BB962C8B-B14F-4D97-AF65-F5344CB8AC3E}">
        <p14:creationId xmlns:p14="http://schemas.microsoft.com/office/powerpoint/2010/main" val="3166737397"/>
      </p:ext>
    </p:extLst>
  </p:cSld>
  <p:clrMap bg1="lt1" tx1="dk1" bg2="lt2" tx2="dk2" accent1="accent1" accent2="accent2" accent3="accent3" accent4="accent4" accent5="accent5" accent6="accent6" hlink="hlink" folHlink="folHlink"/>
  <p:sldLayoutIdLst>
    <p:sldLayoutId id="2147484364" r:id="rId1"/>
    <p:sldLayoutId id="2147484365" r:id="rId2"/>
    <p:sldLayoutId id="2147484366" r:id="rId3"/>
    <p:sldLayoutId id="2147484367" r:id="rId4"/>
    <p:sldLayoutId id="2147484368" r:id="rId5"/>
    <p:sldLayoutId id="2147484369" r:id="rId6"/>
    <p:sldLayoutId id="2147484370" r:id="rId7"/>
    <p:sldLayoutId id="2147484371" r:id="rId8"/>
    <p:sldLayoutId id="2147484372" r:id="rId9"/>
    <p:sldLayoutId id="2147484373" r:id="rId10"/>
    <p:sldLayoutId id="2147484374" r:id="rId11"/>
    <p:sldLayoutId id="2147484375" r:id="rId12"/>
    <p:sldLayoutId id="2147484376" r:id="rId13"/>
    <p:sldLayoutId id="2147484377" r:id="rId14"/>
    <p:sldLayoutId id="2147484381" r:id="rId15"/>
    <p:sldLayoutId id="2147484382" r:id="rId16"/>
    <p:sldLayoutId id="2147484384" r:id="rId17"/>
    <p:sldLayoutId id="2147484385" r:id="rId18"/>
    <p:sldLayoutId id="2147484386" r:id="rId19"/>
    <p:sldLayoutId id="2147484387" r:id="rId20"/>
  </p:sldLayoutIdLst>
  <p:txStyles>
    <p:titleStyle>
      <a:lvl1pPr algn="l" defTabSz="932418" rtl="0" eaLnBrk="1" latinLnBrk="0" hangingPunct="1">
        <a:lnSpc>
          <a:spcPct val="90000"/>
        </a:lnSpc>
        <a:spcBef>
          <a:spcPct val="0"/>
        </a:spcBef>
        <a:buNone/>
        <a:defRPr sz="4499" kern="1200">
          <a:solidFill>
            <a:schemeClr val="tx1"/>
          </a:solidFill>
          <a:latin typeface="Arial" panose="020B0604020202020204" pitchFamily="34" charset="0"/>
          <a:ea typeface="+mj-ea"/>
          <a:cs typeface="Arial" panose="020B0604020202020204" pitchFamily="34" charset="0"/>
        </a:defRPr>
      </a:lvl1pPr>
    </p:titleStyle>
    <p:bodyStyle>
      <a:lvl1pPr marL="233104" indent="-233104" algn="l" defTabSz="932418" rtl="0" eaLnBrk="1" latinLnBrk="0" hangingPunct="1">
        <a:lnSpc>
          <a:spcPct val="90000"/>
        </a:lnSpc>
        <a:spcBef>
          <a:spcPts val="1020"/>
        </a:spcBef>
        <a:buFont typeface="Arial" panose="020B0604020202020204" pitchFamily="34" charset="0"/>
        <a:buChar char="•"/>
        <a:defRPr sz="3199" kern="1200">
          <a:solidFill>
            <a:schemeClr val="tx1"/>
          </a:solidFill>
          <a:latin typeface="Calibri Light" panose="020F0302020204030204" pitchFamily="34" charset="0"/>
          <a:ea typeface="+mn-ea"/>
          <a:cs typeface="Calibri Light" panose="020F0302020204030204" pitchFamily="34" charset="0"/>
        </a:defRPr>
      </a:lvl1pPr>
      <a:lvl2pPr marL="699313" indent="-233104" algn="l" defTabSz="932418" rtl="0" eaLnBrk="1" latinLnBrk="0" hangingPunct="1">
        <a:lnSpc>
          <a:spcPct val="90000"/>
        </a:lnSpc>
        <a:spcBef>
          <a:spcPts val="510"/>
        </a:spcBef>
        <a:buFont typeface="Arial" panose="020B0604020202020204" pitchFamily="34" charset="0"/>
        <a:buChar char="•"/>
        <a:defRPr sz="2800" kern="1200">
          <a:solidFill>
            <a:schemeClr val="tx1"/>
          </a:solidFill>
          <a:latin typeface="Calibri Light" panose="020F0302020204030204" pitchFamily="34" charset="0"/>
          <a:ea typeface="+mn-ea"/>
          <a:cs typeface="Calibri Light" panose="020F0302020204030204" pitchFamily="34" charset="0"/>
        </a:defRPr>
      </a:lvl2pPr>
      <a:lvl3pPr marL="1165522" indent="-233104" algn="l" defTabSz="932418" rtl="0" eaLnBrk="1" latinLnBrk="0" hangingPunct="1">
        <a:lnSpc>
          <a:spcPct val="90000"/>
        </a:lnSpc>
        <a:spcBef>
          <a:spcPts val="510"/>
        </a:spcBef>
        <a:buFont typeface="Arial" panose="020B0604020202020204" pitchFamily="34" charset="0"/>
        <a:buChar char="•"/>
        <a:defRPr sz="2400" kern="1200">
          <a:solidFill>
            <a:schemeClr val="tx1"/>
          </a:solidFill>
          <a:latin typeface="Calibri Light" panose="020F0302020204030204" pitchFamily="34" charset="0"/>
          <a:ea typeface="+mn-ea"/>
          <a:cs typeface="Calibri Light" panose="020F0302020204030204" pitchFamily="34" charset="0"/>
        </a:defRPr>
      </a:lvl3pPr>
      <a:lvl4pPr marL="1631731" indent="-233104" algn="l" defTabSz="932418" rtl="0" eaLnBrk="1" latinLnBrk="0" hangingPunct="1">
        <a:lnSpc>
          <a:spcPct val="90000"/>
        </a:lnSpc>
        <a:spcBef>
          <a:spcPts val="510"/>
        </a:spcBef>
        <a:buFont typeface="Arial" panose="020B0604020202020204" pitchFamily="34" charset="0"/>
        <a:buChar char="•"/>
        <a:defRPr sz="2000" kern="1200">
          <a:solidFill>
            <a:schemeClr val="tx1"/>
          </a:solidFill>
          <a:latin typeface="Calibri Light" panose="020F0302020204030204" pitchFamily="34" charset="0"/>
          <a:ea typeface="+mn-ea"/>
          <a:cs typeface="Calibri Light" panose="020F0302020204030204" pitchFamily="34" charset="0"/>
        </a:defRPr>
      </a:lvl4pPr>
      <a:lvl5pPr marL="2097939" indent="-233104" algn="l" defTabSz="932418" rtl="0" eaLnBrk="1" latinLnBrk="0" hangingPunct="1">
        <a:lnSpc>
          <a:spcPct val="90000"/>
        </a:lnSpc>
        <a:spcBef>
          <a:spcPts val="510"/>
        </a:spcBef>
        <a:buFont typeface="Arial" panose="020B0604020202020204" pitchFamily="34" charset="0"/>
        <a:buChar char="•"/>
        <a:defRPr sz="1800" kern="1200">
          <a:solidFill>
            <a:schemeClr val="tx1"/>
          </a:solidFill>
          <a:latin typeface="Calibri Light" panose="020F0302020204030204" pitchFamily="34" charset="0"/>
          <a:ea typeface="+mn-ea"/>
          <a:cs typeface="Calibri Light" panose="020F0302020204030204" pitchFamily="34" charset="0"/>
        </a:defRPr>
      </a:lvl5pPr>
      <a:lvl6pPr marL="2564149" indent="-233104" algn="l" defTabSz="93241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357" indent="-233104" algn="l" defTabSz="93241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6565" indent="-233104" algn="l" defTabSz="93241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2774" indent="-233104" algn="l" defTabSz="93241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418" rtl="0" eaLnBrk="1" latinLnBrk="0" hangingPunct="1">
        <a:defRPr sz="1836" kern="1200">
          <a:solidFill>
            <a:schemeClr val="tx1"/>
          </a:solidFill>
          <a:latin typeface="+mn-lt"/>
          <a:ea typeface="+mn-ea"/>
          <a:cs typeface="+mn-cs"/>
        </a:defRPr>
      </a:lvl1pPr>
      <a:lvl2pPr marL="466209" algn="l" defTabSz="932418" rtl="0" eaLnBrk="1" latinLnBrk="0" hangingPunct="1">
        <a:defRPr sz="1836" kern="1200">
          <a:solidFill>
            <a:schemeClr val="tx1"/>
          </a:solidFill>
          <a:latin typeface="+mn-lt"/>
          <a:ea typeface="+mn-ea"/>
          <a:cs typeface="+mn-cs"/>
        </a:defRPr>
      </a:lvl2pPr>
      <a:lvl3pPr marL="932418" algn="l" defTabSz="932418" rtl="0" eaLnBrk="1" latinLnBrk="0" hangingPunct="1">
        <a:defRPr sz="1836" kern="1200">
          <a:solidFill>
            <a:schemeClr val="tx1"/>
          </a:solidFill>
          <a:latin typeface="+mn-lt"/>
          <a:ea typeface="+mn-ea"/>
          <a:cs typeface="+mn-cs"/>
        </a:defRPr>
      </a:lvl3pPr>
      <a:lvl4pPr marL="1398627" algn="l" defTabSz="932418" rtl="0" eaLnBrk="1" latinLnBrk="0" hangingPunct="1">
        <a:defRPr sz="1836" kern="1200">
          <a:solidFill>
            <a:schemeClr val="tx1"/>
          </a:solidFill>
          <a:latin typeface="+mn-lt"/>
          <a:ea typeface="+mn-ea"/>
          <a:cs typeface="+mn-cs"/>
        </a:defRPr>
      </a:lvl4pPr>
      <a:lvl5pPr marL="1864835" algn="l" defTabSz="932418" rtl="0" eaLnBrk="1" latinLnBrk="0" hangingPunct="1">
        <a:defRPr sz="1836" kern="1200">
          <a:solidFill>
            <a:schemeClr val="tx1"/>
          </a:solidFill>
          <a:latin typeface="+mn-lt"/>
          <a:ea typeface="+mn-ea"/>
          <a:cs typeface="+mn-cs"/>
        </a:defRPr>
      </a:lvl5pPr>
      <a:lvl6pPr marL="2331044" algn="l" defTabSz="932418" rtl="0" eaLnBrk="1" latinLnBrk="0" hangingPunct="1">
        <a:defRPr sz="1836" kern="1200">
          <a:solidFill>
            <a:schemeClr val="tx1"/>
          </a:solidFill>
          <a:latin typeface="+mn-lt"/>
          <a:ea typeface="+mn-ea"/>
          <a:cs typeface="+mn-cs"/>
        </a:defRPr>
      </a:lvl6pPr>
      <a:lvl7pPr marL="2797253" algn="l" defTabSz="932418" rtl="0" eaLnBrk="1" latinLnBrk="0" hangingPunct="1">
        <a:defRPr sz="1836" kern="1200">
          <a:solidFill>
            <a:schemeClr val="tx1"/>
          </a:solidFill>
          <a:latin typeface="+mn-lt"/>
          <a:ea typeface="+mn-ea"/>
          <a:cs typeface="+mn-cs"/>
        </a:defRPr>
      </a:lvl7pPr>
      <a:lvl8pPr marL="3263461" algn="l" defTabSz="932418" rtl="0" eaLnBrk="1" latinLnBrk="0" hangingPunct="1">
        <a:defRPr sz="1836" kern="1200">
          <a:solidFill>
            <a:schemeClr val="tx1"/>
          </a:solidFill>
          <a:latin typeface="+mn-lt"/>
          <a:ea typeface="+mn-ea"/>
          <a:cs typeface="+mn-cs"/>
        </a:defRPr>
      </a:lvl8pPr>
      <a:lvl9pPr marL="3729669" algn="l" defTabSz="932418" rtl="0" eaLnBrk="1" latinLnBrk="0" hangingPunct="1">
        <a:defRPr sz="1836"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73.xml"/><Relationship Id="rId4" Type="http://schemas.openxmlformats.org/officeDocument/2006/relationships/image" Target="../media/image17.png"/></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74.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57.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57.xml"/><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57.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57.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57.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57.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57.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57.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57.xml"/></Relationships>
</file>

<file path=ppt/slides/_rels/slide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69.xml"/><Relationship Id="rId4" Type="http://schemas.openxmlformats.org/officeDocument/2006/relationships/image" Target="../media/image19.png"/></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57.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74.xml"/></Relationships>
</file>

<file path=ppt/slides/_rels/slide22.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2.xml"/><Relationship Id="rId1" Type="http://schemas.openxmlformats.org/officeDocument/2006/relationships/slideLayout" Target="../slideLayouts/slideLayout62.xml"/><Relationship Id="rId5" Type="http://schemas.openxmlformats.org/officeDocument/2006/relationships/image" Target="../media/image26.png"/><Relationship Id="rId4" Type="http://schemas.openxmlformats.org/officeDocument/2006/relationships/image" Target="../media/image25.png"/></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3.xml"/><Relationship Id="rId1" Type="http://schemas.openxmlformats.org/officeDocument/2006/relationships/slideLayout" Target="../slideLayouts/slideLayout62.xml"/><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62.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5.xml"/><Relationship Id="rId1" Type="http://schemas.openxmlformats.org/officeDocument/2006/relationships/slideLayout" Target="../slideLayouts/slideLayout62.xml"/><Relationship Id="rId4" Type="http://schemas.openxmlformats.org/officeDocument/2006/relationships/image" Target="../media/image28.png"/></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6.xml"/><Relationship Id="rId1" Type="http://schemas.openxmlformats.org/officeDocument/2006/relationships/slideLayout" Target="../slideLayouts/slideLayout56.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7.xml"/><Relationship Id="rId1" Type="http://schemas.openxmlformats.org/officeDocument/2006/relationships/slideLayout" Target="../slideLayouts/slideLayout56.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8.xml"/><Relationship Id="rId1" Type="http://schemas.openxmlformats.org/officeDocument/2006/relationships/slideLayout" Target="../slideLayouts/slideLayout56.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9.xml"/><Relationship Id="rId1" Type="http://schemas.openxmlformats.org/officeDocument/2006/relationships/slideLayout" Target="../slideLayouts/slideLayout74.xml"/></Relationships>
</file>

<file path=ppt/slides/_rels/slide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56.xml"/><Relationship Id="rId4" Type="http://schemas.openxmlformats.org/officeDocument/2006/relationships/image" Target="../media/image20.png"/></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0.xml"/><Relationship Id="rId1" Type="http://schemas.openxmlformats.org/officeDocument/2006/relationships/slideLayout" Target="../slideLayouts/slideLayout62.xml"/><Relationship Id="rId5" Type="http://schemas.openxmlformats.org/officeDocument/2006/relationships/hyperlink" Target="https://www.luis.ai/" TargetMode="External"/><Relationship Id="rId4" Type="http://schemas.openxmlformats.org/officeDocument/2006/relationships/hyperlink" Target="https://dev.botframework.com/"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1.xml"/><Relationship Id="rId1" Type="http://schemas.openxmlformats.org/officeDocument/2006/relationships/slideLayout" Target="../slideLayouts/slideLayout62.xml"/></Relationships>
</file>

<file path=ppt/slides/_rels/slide3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2.xml"/><Relationship Id="rId1" Type="http://schemas.openxmlformats.org/officeDocument/2006/relationships/slideLayout" Target="../slideLayouts/slideLayout62.xml"/></Relationships>
</file>

<file path=ppt/slides/_rels/slide3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3.xml"/><Relationship Id="rId1" Type="http://schemas.openxmlformats.org/officeDocument/2006/relationships/slideLayout" Target="../slideLayouts/slideLayout62.xml"/></Relationships>
</file>

<file path=ppt/slides/_rels/slide3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4.xml"/><Relationship Id="rId1" Type="http://schemas.openxmlformats.org/officeDocument/2006/relationships/slideLayout" Target="../slideLayouts/slideLayout62.xml"/></Relationships>
</file>

<file path=ppt/slides/_rels/slide3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5.xml"/><Relationship Id="rId1" Type="http://schemas.openxmlformats.org/officeDocument/2006/relationships/slideLayout" Target="../slideLayouts/slideLayout62.xml"/><Relationship Id="rId4" Type="http://schemas.openxmlformats.org/officeDocument/2006/relationships/image" Target="../media/image31.png"/></Relationships>
</file>

<file path=ppt/slides/_rels/slide3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6.xml"/><Relationship Id="rId1" Type="http://schemas.openxmlformats.org/officeDocument/2006/relationships/slideLayout" Target="../slideLayouts/slideLayout62.xml"/></Relationships>
</file>

<file path=ppt/slides/_rels/slide3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7.xml"/><Relationship Id="rId1" Type="http://schemas.openxmlformats.org/officeDocument/2006/relationships/slideLayout" Target="../slideLayouts/slideLayout62.xml"/><Relationship Id="rId4" Type="http://schemas.openxmlformats.org/officeDocument/2006/relationships/image" Target="../media/image32.png"/></Relationships>
</file>

<file path=ppt/slides/_rels/slide3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8.xml"/><Relationship Id="rId1" Type="http://schemas.openxmlformats.org/officeDocument/2006/relationships/slideLayout" Target="../slideLayouts/slideLayout74.xml"/></Relationships>
</file>

<file path=ppt/slides/_rels/slide3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9.xml"/><Relationship Id="rId1" Type="http://schemas.openxmlformats.org/officeDocument/2006/relationships/slideLayout" Target="../slideLayouts/slideLayout56.xml"/></Relationships>
</file>

<file path=ppt/slides/_rels/slide4.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notesSlide" Target="../notesSlides/notesSlide4.xml"/><Relationship Id="rId1" Type="http://schemas.openxmlformats.org/officeDocument/2006/relationships/slideLayout" Target="../slideLayouts/slideLayout57.xml"/><Relationship Id="rId4" Type="http://schemas.openxmlformats.org/officeDocument/2006/relationships/image" Target="../media/image19.png"/></Relationships>
</file>

<file path=ppt/slides/_rels/slide4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0.xml"/><Relationship Id="rId1" Type="http://schemas.openxmlformats.org/officeDocument/2006/relationships/slideLayout" Target="../slideLayouts/slideLayout56.xml"/></Relationships>
</file>

<file path=ppt/slides/_rels/slide4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1.xml"/><Relationship Id="rId1" Type="http://schemas.openxmlformats.org/officeDocument/2006/relationships/slideLayout" Target="../slideLayouts/slideLayout56.xml"/></Relationships>
</file>

<file path=ppt/slides/_rels/slide4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2.xml"/><Relationship Id="rId1" Type="http://schemas.openxmlformats.org/officeDocument/2006/relationships/slideLayout" Target="../slideLayouts/slideLayout56.xml"/></Relationships>
</file>

<file path=ppt/slides/_rels/slide4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3.xml"/><Relationship Id="rId1" Type="http://schemas.openxmlformats.org/officeDocument/2006/relationships/slideLayout" Target="../slideLayouts/slideLayout56.xml"/></Relationships>
</file>

<file path=ppt/slides/_rels/slide4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4.xml"/><Relationship Id="rId1" Type="http://schemas.openxmlformats.org/officeDocument/2006/relationships/slideLayout" Target="../slideLayouts/slideLayout74.xml"/></Relationships>
</file>

<file path=ppt/slides/_rels/slide4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5.xml"/><Relationship Id="rId1" Type="http://schemas.openxmlformats.org/officeDocument/2006/relationships/slideLayout" Target="../slideLayouts/slideLayout56.xml"/><Relationship Id="rId5" Type="http://schemas.openxmlformats.org/officeDocument/2006/relationships/image" Target="../media/image19.png"/><Relationship Id="rId4" Type="http://schemas.openxmlformats.org/officeDocument/2006/relationships/image" Target="../media/image25.png"/></Relationships>
</file>

<file path=ppt/slides/_rels/slide4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6.xml"/><Relationship Id="rId1" Type="http://schemas.openxmlformats.org/officeDocument/2006/relationships/slideLayout" Target="../slideLayouts/slideLayout56.xml"/><Relationship Id="rId5" Type="http://schemas.openxmlformats.org/officeDocument/2006/relationships/hyperlink" Target="https://www.google.com/url?q=https://bots.botframework.com/&amp;sa=D&amp;sntz=1&amp;usg=AFQjCNH_IEX1SXaRP78e4B29DhFBjN-R_w" TargetMode="External"/><Relationship Id="rId4" Type="http://schemas.openxmlformats.org/officeDocument/2006/relationships/image" Target="../media/image19.png"/></Relationships>
</file>

<file path=ppt/slides/_rels/slide4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7.xml"/><Relationship Id="rId1" Type="http://schemas.openxmlformats.org/officeDocument/2006/relationships/slideLayout" Target="../slideLayouts/slideLayout56.xml"/><Relationship Id="rId4" Type="http://schemas.openxmlformats.org/officeDocument/2006/relationships/image" Target="../media/image35.png"/></Relationships>
</file>

<file path=ppt/slides/_rels/slide4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8.xml"/><Relationship Id="rId1" Type="http://schemas.openxmlformats.org/officeDocument/2006/relationships/slideLayout" Target="../slideLayouts/slideLayout56.xml"/><Relationship Id="rId4" Type="http://schemas.openxmlformats.org/officeDocument/2006/relationships/image" Target="../media/image19.png"/></Relationships>
</file>

<file path=ppt/slides/_rels/slide4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9.xml"/><Relationship Id="rId1" Type="http://schemas.openxmlformats.org/officeDocument/2006/relationships/slideLayout" Target="../slideLayouts/slideLayout56.xml"/><Relationship Id="rId4" Type="http://schemas.openxmlformats.org/officeDocument/2006/relationships/image" Target="../media/image37.png"/></Relationships>
</file>

<file path=ppt/slides/_rels/slide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25.xml"/></Relationships>
</file>

<file path=ppt/slides/_rels/slide5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0.xml"/><Relationship Id="rId1" Type="http://schemas.openxmlformats.org/officeDocument/2006/relationships/slideLayout" Target="../slideLayouts/slideLayout56.xml"/><Relationship Id="rId4" Type="http://schemas.openxmlformats.org/officeDocument/2006/relationships/image" Target="../media/image19.png"/></Relationships>
</file>

<file path=ppt/slides/_rels/slide5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1.xml"/><Relationship Id="rId1" Type="http://schemas.openxmlformats.org/officeDocument/2006/relationships/slideLayout" Target="../slideLayouts/slideLayout59.xml"/><Relationship Id="rId4" Type="http://schemas.openxmlformats.org/officeDocument/2006/relationships/image" Target="../media/image19.png"/></Relationships>
</file>

<file path=ppt/slides/_rels/slide5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2.xml"/><Relationship Id="rId1" Type="http://schemas.openxmlformats.org/officeDocument/2006/relationships/slideLayout" Target="../slideLayouts/slideLayout67.xml"/><Relationship Id="rId5" Type="http://schemas.openxmlformats.org/officeDocument/2006/relationships/image" Target="../media/image19.png"/><Relationship Id="rId4" Type="http://schemas.openxmlformats.org/officeDocument/2006/relationships/image" Target="../media/image41.png"/></Relationships>
</file>

<file path=ppt/slides/_rels/slide5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3.xml"/><Relationship Id="rId1" Type="http://schemas.openxmlformats.org/officeDocument/2006/relationships/slideLayout" Target="../slideLayouts/slideLayout56.xml"/><Relationship Id="rId4" Type="http://schemas.openxmlformats.org/officeDocument/2006/relationships/image" Target="../media/image19.png"/></Relationships>
</file>

<file path=ppt/slides/_rels/slide5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4.xml"/><Relationship Id="rId1" Type="http://schemas.openxmlformats.org/officeDocument/2006/relationships/slideLayout" Target="../slideLayouts/slideLayout56.xml"/><Relationship Id="rId4" Type="http://schemas.openxmlformats.org/officeDocument/2006/relationships/image" Target="../media/image43.png"/></Relationships>
</file>

<file path=ppt/slides/_rels/slide5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5.xml"/><Relationship Id="rId1" Type="http://schemas.openxmlformats.org/officeDocument/2006/relationships/slideLayout" Target="../slideLayouts/slideLayout56.xml"/><Relationship Id="rId4" Type="http://schemas.openxmlformats.org/officeDocument/2006/relationships/image" Target="../media/image44.png"/></Relationships>
</file>

<file path=ppt/slides/_rels/slide5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6.xml"/><Relationship Id="rId1" Type="http://schemas.openxmlformats.org/officeDocument/2006/relationships/slideLayout" Target="../slideLayouts/slideLayout56.xml"/><Relationship Id="rId4" Type="http://schemas.openxmlformats.org/officeDocument/2006/relationships/image" Target="../media/image19.png"/></Relationships>
</file>

<file path=ppt/slides/_rels/slide5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7.xml"/><Relationship Id="rId1" Type="http://schemas.openxmlformats.org/officeDocument/2006/relationships/slideLayout" Target="../slideLayouts/slideLayout56.xml"/><Relationship Id="rId4" Type="http://schemas.openxmlformats.org/officeDocument/2006/relationships/image" Target="../media/image19.png"/></Relationships>
</file>

<file path=ppt/slides/_rels/slide5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8.xml"/><Relationship Id="rId1" Type="http://schemas.openxmlformats.org/officeDocument/2006/relationships/slideLayout" Target="../slideLayouts/slideLayout74.xml"/></Relationships>
</file>

<file path=ppt/slides/_rels/slide5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9.xml"/><Relationship Id="rId1" Type="http://schemas.openxmlformats.org/officeDocument/2006/relationships/slideLayout" Target="../slideLayouts/slideLayout74.xml"/></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57.xml"/></Relationships>
</file>

<file path=ppt/slides/_rels/slide6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0.xml"/><Relationship Id="rId1" Type="http://schemas.openxmlformats.org/officeDocument/2006/relationships/slideLayout" Target="../slideLayouts/slideLayout74.xml"/></Relationships>
</file>

<file path=ppt/slides/_rels/slide6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1.xml"/><Relationship Id="rId1" Type="http://schemas.openxmlformats.org/officeDocument/2006/relationships/slideLayout" Target="../slideLayouts/slideLayout57.xml"/><Relationship Id="rId4" Type="http://schemas.openxmlformats.org/officeDocument/2006/relationships/image" Target="../media/image47.png"/></Relationships>
</file>

<file path=ppt/slides/_rels/slide6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2.xml"/><Relationship Id="rId1" Type="http://schemas.openxmlformats.org/officeDocument/2006/relationships/slideLayout" Target="../slideLayouts/slideLayout57.xml"/></Relationships>
</file>

<file path=ppt/slides/_rels/slide6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3.xml"/><Relationship Id="rId1" Type="http://schemas.openxmlformats.org/officeDocument/2006/relationships/slideLayout" Target="../slideLayouts/slideLayout57.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6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4.xml"/><Relationship Id="rId1" Type="http://schemas.openxmlformats.org/officeDocument/2006/relationships/slideLayout" Target="../slideLayouts/slideLayout57.xml"/></Relationships>
</file>

<file path=ppt/slides/_rels/slide6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65.xml"/><Relationship Id="rId1" Type="http://schemas.openxmlformats.org/officeDocument/2006/relationships/slideLayout" Target="../slideLayouts/slideLayout57.xml"/></Relationships>
</file>

<file path=ppt/slides/_rels/slide6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66.xml"/><Relationship Id="rId1" Type="http://schemas.openxmlformats.org/officeDocument/2006/relationships/slideLayout" Target="../slideLayouts/slideLayout57.xml"/></Relationships>
</file>

<file path=ppt/slides/_rels/slide6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7.xml"/><Relationship Id="rId1" Type="http://schemas.openxmlformats.org/officeDocument/2006/relationships/slideLayout" Target="../slideLayouts/slideLayout57.xml"/></Relationships>
</file>

<file path=ppt/slides/_rels/slide6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8.xml"/><Relationship Id="rId1" Type="http://schemas.openxmlformats.org/officeDocument/2006/relationships/slideLayout" Target="../slideLayouts/slideLayout57.xml"/></Relationships>
</file>

<file path=ppt/slides/_rels/slide6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9.xml"/><Relationship Id="rId1" Type="http://schemas.openxmlformats.org/officeDocument/2006/relationships/slideLayout" Target="../slideLayouts/slideLayout57.xml"/></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57.xml"/></Relationships>
</file>

<file path=ppt/slides/_rels/slide7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0.xml"/><Relationship Id="rId1" Type="http://schemas.openxmlformats.org/officeDocument/2006/relationships/slideLayout" Target="../slideLayouts/slideLayout57.xml"/></Relationships>
</file>

<file path=ppt/slides/_rels/slide7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1.xml"/><Relationship Id="rId1" Type="http://schemas.openxmlformats.org/officeDocument/2006/relationships/slideLayout" Target="../slideLayouts/slideLayout57.xml"/><Relationship Id="rId4" Type="http://schemas.openxmlformats.org/officeDocument/2006/relationships/image" Target="../media/image53.png"/></Relationships>
</file>

<file path=ppt/slides/_rels/slide7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2.xml"/><Relationship Id="rId1" Type="http://schemas.openxmlformats.org/officeDocument/2006/relationships/slideLayout" Target="../slideLayouts/slideLayout57.xml"/></Relationships>
</file>

<file path=ppt/slides/_rels/slide7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3.xml"/><Relationship Id="rId1" Type="http://schemas.openxmlformats.org/officeDocument/2006/relationships/slideLayout" Target="../slideLayouts/slideLayout74.xml"/></Relationships>
</file>

<file path=ppt/slides/_rels/slide7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74.xml"/><Relationship Id="rId1" Type="http://schemas.openxmlformats.org/officeDocument/2006/relationships/slideLayout" Target="../slideLayouts/slideLayout56.xml"/><Relationship Id="rId4" Type="http://schemas.openxmlformats.org/officeDocument/2006/relationships/image" Target="../media/image19.png"/></Relationships>
</file>

<file path=ppt/slides/_rels/slide7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5.xml"/><Relationship Id="rId1" Type="http://schemas.openxmlformats.org/officeDocument/2006/relationships/slideLayout" Target="../slideLayouts/slideLayout56.xml"/><Relationship Id="rId4" Type="http://schemas.openxmlformats.org/officeDocument/2006/relationships/image" Target="../media/image55.png"/></Relationships>
</file>

<file path=ppt/slides/_rels/slide7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6.xml"/><Relationship Id="rId1" Type="http://schemas.openxmlformats.org/officeDocument/2006/relationships/slideLayout" Target="../slideLayouts/slideLayout56.xml"/></Relationships>
</file>

<file path=ppt/slides/_rels/slide7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7.xml"/><Relationship Id="rId1" Type="http://schemas.openxmlformats.org/officeDocument/2006/relationships/slideLayout" Target="../slideLayouts/slideLayout56.xml"/><Relationship Id="rId5" Type="http://schemas.openxmlformats.org/officeDocument/2006/relationships/image" Target="../media/image57.png"/><Relationship Id="rId4" Type="http://schemas.openxmlformats.org/officeDocument/2006/relationships/image" Target="../media/image56.png"/></Relationships>
</file>

<file path=ppt/slides/_rels/slide7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8.xml"/><Relationship Id="rId1" Type="http://schemas.openxmlformats.org/officeDocument/2006/relationships/slideLayout" Target="../slideLayouts/slideLayout56.xml"/><Relationship Id="rId4" Type="http://schemas.openxmlformats.org/officeDocument/2006/relationships/image" Target="../media/image58.png"/></Relationships>
</file>

<file path=ppt/slides/_rels/slide7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9.xml"/><Relationship Id="rId1" Type="http://schemas.openxmlformats.org/officeDocument/2006/relationships/slideLayout" Target="../slideLayouts/slideLayout56.xml"/><Relationship Id="rId4" Type="http://schemas.openxmlformats.org/officeDocument/2006/relationships/image" Target="../media/image59.pn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57.xml"/></Relationships>
</file>

<file path=ppt/slides/_rels/slide8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0.xml"/><Relationship Id="rId1" Type="http://schemas.openxmlformats.org/officeDocument/2006/relationships/slideLayout" Target="../slideLayouts/slideLayout56.xml"/><Relationship Id="rId4" Type="http://schemas.openxmlformats.org/officeDocument/2006/relationships/image" Target="../media/image60.png"/></Relationships>
</file>

<file path=ppt/slides/_rels/slide8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1.xml"/><Relationship Id="rId1" Type="http://schemas.openxmlformats.org/officeDocument/2006/relationships/slideLayout" Target="../slideLayouts/slideLayout56.xml"/><Relationship Id="rId5" Type="http://schemas.openxmlformats.org/officeDocument/2006/relationships/image" Target="../media/image62.png"/><Relationship Id="rId4" Type="http://schemas.openxmlformats.org/officeDocument/2006/relationships/image" Target="../media/image61.png"/></Relationships>
</file>

<file path=ppt/slides/_rels/slide8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2.xml"/><Relationship Id="rId1" Type="http://schemas.openxmlformats.org/officeDocument/2006/relationships/slideLayout" Target="../slideLayouts/slideLayout74.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5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55854" y="6164262"/>
            <a:ext cx="2514600" cy="536867"/>
          </a:xfrm>
          <a:prstGeom prst="rect">
            <a:avLst/>
          </a:prstGeom>
        </p:spPr>
      </p:pic>
      <p:sp>
        <p:nvSpPr>
          <p:cNvPr id="14" name="Title 1"/>
          <p:cNvSpPr>
            <a:spLocks noGrp="1"/>
          </p:cNvSpPr>
          <p:nvPr>
            <p:ph type="title"/>
          </p:nvPr>
        </p:nvSpPr>
        <p:spPr>
          <a:xfrm>
            <a:off x="274703" y="1211263"/>
            <a:ext cx="7702499" cy="1828800"/>
          </a:xfrm>
        </p:spPr>
        <p:txBody>
          <a:bodyPr>
            <a:normAutofit/>
          </a:bodyPr>
          <a:lstStyle/>
          <a:p>
            <a:r>
              <a:rPr lang="en-US" sz="4300" b="1" dirty="0">
                <a:latin typeface="+mn-lt"/>
              </a:rPr>
              <a:t>Building Intelligent Applications Using Bot Framework</a:t>
            </a:r>
          </a:p>
        </p:txBody>
      </p:sp>
      <p:sp>
        <p:nvSpPr>
          <p:cNvPr id="15" name="Text Placeholder 4"/>
          <p:cNvSpPr>
            <a:spLocks noGrp="1"/>
          </p:cNvSpPr>
          <p:nvPr>
            <p:ph type="body" sz="quarter" idx="4294967295"/>
          </p:nvPr>
        </p:nvSpPr>
        <p:spPr>
          <a:xfrm>
            <a:off x="198437" y="5213494"/>
            <a:ext cx="4344987" cy="1219201"/>
          </a:xfrm>
          <a:prstGeom prst="rect">
            <a:avLst/>
          </a:prstGeom>
        </p:spPr>
        <p:txBody>
          <a:bodyPr/>
          <a:lstStyle/>
          <a:p>
            <a:pPr marL="0" indent="0">
              <a:buNone/>
            </a:pPr>
            <a:r>
              <a:rPr lang="en-US" sz="2800" dirty="0">
                <a:latin typeface="+mn-lt"/>
                <a:cs typeface="Arial" pitchFamily="34" charset="0"/>
              </a:rPr>
              <a:t>Mithun Prasad, PhD</a:t>
            </a:r>
            <a:r>
              <a:rPr lang="en-US" sz="3200" dirty="0">
                <a:latin typeface="+mn-lt"/>
                <a:cs typeface="Arial" pitchFamily="34" charset="0"/>
              </a:rPr>
              <a:t/>
            </a:r>
            <a:br>
              <a:rPr lang="en-US" sz="3200" dirty="0">
                <a:latin typeface="+mn-lt"/>
                <a:cs typeface="Arial" pitchFamily="34" charset="0"/>
              </a:rPr>
            </a:br>
            <a:r>
              <a:rPr lang="en-US" sz="2400" dirty="0">
                <a:latin typeface="+mn-lt"/>
                <a:cs typeface="Arial" pitchFamily="34" charset="0"/>
              </a:rPr>
              <a:t>miprasad@Microsoft.com</a:t>
            </a:r>
          </a:p>
        </p:txBody>
      </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67435" y="1516062"/>
            <a:ext cx="3864905" cy="3819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91509016"/>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9860494-B323-43FA-9F87-1B55842D0879}"/>
              </a:ext>
            </a:extLst>
          </p:cNvPr>
          <p:cNvSpPr>
            <a:spLocks noGrp="1"/>
          </p:cNvSpPr>
          <p:nvPr>
            <p:ph type="title"/>
          </p:nvPr>
        </p:nvSpPr>
        <p:spPr>
          <a:xfrm>
            <a:off x="97042" y="2831590"/>
            <a:ext cx="7114249" cy="917575"/>
          </a:xfrm>
        </p:spPr>
        <p:txBody>
          <a:bodyPr>
            <a:noAutofit/>
          </a:bodyPr>
          <a:lstStyle/>
          <a:p>
            <a:pPr algn="ctr"/>
            <a:r>
              <a:rPr lang="en-US" sz="7000" spc="-102" dirty="0">
                <a:ln w="3175">
                  <a:noFill/>
                </a:ln>
                <a:gradFill>
                  <a:gsLst>
                    <a:gs pos="1250">
                      <a:schemeClr val="tx1"/>
                    </a:gs>
                    <a:gs pos="100000">
                      <a:schemeClr val="tx1"/>
                    </a:gs>
                  </a:gsLst>
                  <a:lin ang="5400000" scaled="0"/>
                </a:gradFill>
                <a:latin typeface="+mn-lt"/>
                <a:ea typeface="+mn-ea"/>
                <a:cs typeface="Segoe UI" pitchFamily="34" charset="0"/>
              </a:rPr>
              <a:t>Types of </a:t>
            </a:r>
            <a:r>
              <a:rPr lang="en-US" sz="7000" dirty="0">
                <a:latin typeface="+mn-lt"/>
              </a:rPr>
              <a:t>Bots</a:t>
            </a:r>
          </a:p>
        </p:txBody>
      </p:sp>
      <p:sp>
        <p:nvSpPr>
          <p:cNvPr id="4" name="Content Placeholder 3">
            <a:extLst>
              <a:ext uri="{FF2B5EF4-FFF2-40B4-BE49-F238E27FC236}">
                <a16:creationId xmlns:a16="http://schemas.microsoft.com/office/drawing/2014/main" xmlns="" id="{6C54C80F-1BBA-40C4-B39C-2506D16142FC}"/>
              </a:ext>
            </a:extLst>
          </p:cNvPr>
          <p:cNvSpPr>
            <a:spLocks noGrp="1"/>
          </p:cNvSpPr>
          <p:nvPr>
            <p:ph sz="quarter" idx="11"/>
          </p:nvPr>
        </p:nvSpPr>
        <p:spPr/>
        <p:txBody>
          <a:bodyPr/>
          <a:lstStyle/>
          <a:p>
            <a:endParaRPr lang="en-US" dirty="0"/>
          </a:p>
        </p:txBody>
      </p:sp>
      <p:pic>
        <p:nvPicPr>
          <p:cNvPr id="5" name="Picture 4">
            <a:extLst>
              <a:ext uri="{FF2B5EF4-FFF2-40B4-BE49-F238E27FC236}">
                <a16:creationId xmlns:a16="http://schemas.microsoft.com/office/drawing/2014/main" xmlns="" id="{7BD728B5-9D75-462C-A194-C721431C3AD2}"/>
              </a:ext>
            </a:extLst>
          </p:cNvPr>
          <p:cNvPicPr>
            <a:picLocks noChangeAspect="1"/>
          </p:cNvPicPr>
          <p:nvPr/>
        </p:nvPicPr>
        <p:blipFill>
          <a:blip r:embed="rId3"/>
          <a:stretch>
            <a:fillRect/>
          </a:stretch>
        </p:blipFill>
        <p:spPr>
          <a:xfrm>
            <a:off x="7215764" y="295275"/>
            <a:ext cx="5225184" cy="6075506"/>
          </a:xfrm>
          <a:prstGeom prst="rect">
            <a:avLst/>
          </a:prstGeom>
        </p:spPr>
      </p:pic>
      <p:pic>
        <p:nvPicPr>
          <p:cNvPr id="6" name="Picture 5">
            <a:extLst>
              <a:ext uri="{FF2B5EF4-FFF2-40B4-BE49-F238E27FC236}">
                <a16:creationId xmlns:a16="http://schemas.microsoft.com/office/drawing/2014/main" xmlns="" id="{DD537BC3-5083-4E84-92CA-B19BAC962B6C}"/>
              </a:ext>
            </a:extLst>
          </p:cNvPr>
          <p:cNvPicPr>
            <a:picLocks noChangeAspect="1"/>
          </p:cNvPicPr>
          <p:nvPr/>
        </p:nvPicPr>
        <p:blipFill rotWithShape="1">
          <a:blip r:embed="rId3"/>
          <a:srcRect b="77273"/>
          <a:stretch/>
        </p:blipFill>
        <p:spPr>
          <a:xfrm>
            <a:off x="7211291" y="4836092"/>
            <a:ext cx="5225184" cy="2158433"/>
          </a:xfrm>
          <a:prstGeom prst="rect">
            <a:avLst/>
          </a:prstGeom>
        </p:spPr>
      </p:pic>
      <p:pic>
        <p:nvPicPr>
          <p:cNvPr id="7" name="Picture 6">
            <a:extLst>
              <a:ext uri="{FF2B5EF4-FFF2-40B4-BE49-F238E27FC236}">
                <a16:creationId xmlns:a16="http://schemas.microsoft.com/office/drawing/2014/main" xmlns="" id="{C36949DF-4B2B-4ACD-BE69-5AAD10350B6D}"/>
              </a:ext>
            </a:extLst>
          </p:cNvPr>
          <p:cNvPicPr>
            <a:picLocks noChangeAspect="1"/>
          </p:cNvPicPr>
          <p:nvPr/>
        </p:nvPicPr>
        <p:blipFill rotWithShape="1">
          <a:blip r:embed="rId3"/>
          <a:srcRect b="77273"/>
          <a:stretch/>
        </p:blipFill>
        <p:spPr>
          <a:xfrm>
            <a:off x="7211291" y="1"/>
            <a:ext cx="5225184" cy="1744662"/>
          </a:xfrm>
          <a:prstGeom prst="rect">
            <a:avLst/>
          </a:prstGeom>
        </p:spPr>
      </p:pic>
    </p:spTree>
    <p:extLst>
      <p:ext uri="{BB962C8B-B14F-4D97-AF65-F5344CB8AC3E}">
        <p14:creationId xmlns:p14="http://schemas.microsoft.com/office/powerpoint/2010/main" val="3438379921"/>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p:cNvSpPr txBox="1">
            <a:spLocks/>
          </p:cNvSpPr>
          <p:nvPr/>
        </p:nvSpPr>
        <p:spPr>
          <a:xfrm>
            <a:off x="520759" y="358645"/>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5400" b="1" dirty="0">
                <a:latin typeface="+mn-lt"/>
              </a:rPr>
              <a:t>How Should We Categorize Bots?</a:t>
            </a:r>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837" y="6025028"/>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567201" y="1516062"/>
            <a:ext cx="6324600" cy="2677656"/>
          </a:xfrm>
          <a:prstGeom prst="rect">
            <a:avLst/>
          </a:prstGeom>
          <a:noFill/>
        </p:spPr>
        <p:txBody>
          <a:bodyPr wrap="square" rtlCol="0">
            <a:spAutoFit/>
          </a:bodyPr>
          <a:lstStyle/>
          <a:p>
            <a:r>
              <a:rPr lang="en-US" sz="2800" dirty="0"/>
              <a:t>Bot classification is arbitrary.</a:t>
            </a:r>
          </a:p>
          <a:p>
            <a:endParaRPr lang="en-US" sz="2800" dirty="0"/>
          </a:p>
          <a:p>
            <a:r>
              <a:rPr lang="en-US" sz="2800" dirty="0"/>
              <a:t>- Generalist bots vs Specialist bots</a:t>
            </a:r>
          </a:p>
          <a:p>
            <a:r>
              <a:rPr lang="en-US" sz="2800" dirty="0"/>
              <a:t>- Good bots vs Bad bots</a:t>
            </a:r>
          </a:p>
          <a:p>
            <a:r>
              <a:rPr lang="en-US" sz="2800" dirty="0"/>
              <a:t>- State related bots</a:t>
            </a:r>
          </a:p>
          <a:p>
            <a:endParaRPr lang="en-US" sz="2800" dirty="0"/>
          </a:p>
        </p:txBody>
      </p:sp>
    </p:spTree>
    <p:extLst>
      <p:ext uri="{BB962C8B-B14F-4D97-AF65-F5344CB8AC3E}">
        <p14:creationId xmlns:p14="http://schemas.microsoft.com/office/powerpoint/2010/main" val="23923909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p:cNvSpPr txBox="1">
            <a:spLocks/>
          </p:cNvSpPr>
          <p:nvPr/>
        </p:nvSpPr>
        <p:spPr>
          <a:xfrm>
            <a:off x="520759" y="358645"/>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5400" b="1" dirty="0">
                <a:latin typeface="+mn-lt"/>
              </a:rPr>
              <a:t>Generalist Bots vs Specialist Bots</a:t>
            </a:r>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837" y="6025028"/>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564707" y="1596644"/>
            <a:ext cx="11063730" cy="4832092"/>
          </a:xfrm>
          <a:prstGeom prst="rect">
            <a:avLst/>
          </a:prstGeom>
          <a:noFill/>
        </p:spPr>
        <p:txBody>
          <a:bodyPr wrap="square" rtlCol="0">
            <a:spAutoFit/>
          </a:bodyPr>
          <a:lstStyle/>
          <a:p>
            <a:r>
              <a:rPr lang="en-US" sz="2800" dirty="0"/>
              <a:t>Recognize a primary market dynamic</a:t>
            </a:r>
          </a:p>
          <a:p>
            <a:endParaRPr lang="en-US" sz="2800" dirty="0"/>
          </a:p>
          <a:p>
            <a:endParaRPr lang="en-US" sz="2800" dirty="0"/>
          </a:p>
          <a:p>
            <a:endParaRPr lang="en-US" sz="2800" dirty="0"/>
          </a:p>
          <a:p>
            <a:endParaRPr lang="en-US" sz="2800" dirty="0"/>
          </a:p>
          <a:p>
            <a:endParaRPr lang="en-US" sz="2800" dirty="0"/>
          </a:p>
          <a:p>
            <a:endParaRPr lang="en-US" sz="2800" dirty="0"/>
          </a:p>
          <a:p>
            <a:endParaRPr lang="en-US" sz="2800" dirty="0"/>
          </a:p>
          <a:p>
            <a:endParaRPr lang="en-US" sz="2800" dirty="0"/>
          </a:p>
          <a:p>
            <a:endParaRPr lang="en-US" sz="2800" dirty="0"/>
          </a:p>
          <a:p>
            <a:endParaRPr lang="en-US" sz="2800" dirty="0"/>
          </a:p>
        </p:txBody>
      </p:sp>
      <p:pic>
        <p:nvPicPr>
          <p:cNvPr id="9"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98637" y="2201861"/>
            <a:ext cx="7620001" cy="39624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736720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p:cNvSpPr txBox="1">
            <a:spLocks/>
          </p:cNvSpPr>
          <p:nvPr/>
        </p:nvSpPr>
        <p:spPr>
          <a:xfrm>
            <a:off x="520759" y="358645"/>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5400" b="1" dirty="0">
                <a:latin typeface="+mn-lt"/>
              </a:rPr>
              <a:t>Generalist Bots vs Specialist Bots</a:t>
            </a:r>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837" y="6025028"/>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566628" y="1516062"/>
            <a:ext cx="11063730" cy="3970318"/>
          </a:xfrm>
          <a:prstGeom prst="rect">
            <a:avLst/>
          </a:prstGeom>
          <a:noFill/>
        </p:spPr>
        <p:txBody>
          <a:bodyPr wrap="square" rtlCol="0">
            <a:spAutoFit/>
          </a:bodyPr>
          <a:lstStyle/>
          <a:p>
            <a:r>
              <a:rPr lang="en-US" sz="2800" b="1" dirty="0"/>
              <a:t>Generalist bots</a:t>
            </a:r>
          </a:p>
          <a:p>
            <a:endParaRPr lang="en-US" sz="2800" b="1" dirty="0"/>
          </a:p>
          <a:p>
            <a:r>
              <a:rPr lang="en-US" sz="2800" dirty="0"/>
              <a:t>- Can understand what you’re asking</a:t>
            </a:r>
          </a:p>
          <a:p>
            <a:r>
              <a:rPr lang="en-US" sz="2800" dirty="0"/>
              <a:t>- No specific domain expertise to follow through with action</a:t>
            </a:r>
          </a:p>
          <a:p>
            <a:r>
              <a:rPr lang="en-US" sz="2800" dirty="0"/>
              <a:t>- In the enterprises, it is common where solutions are hard to generalize</a:t>
            </a:r>
          </a:p>
          <a:p>
            <a:endParaRPr lang="en-US" sz="2800" dirty="0"/>
          </a:p>
          <a:p>
            <a:r>
              <a:rPr lang="en-US" sz="2800" b="1" dirty="0"/>
              <a:t>Specialist bots</a:t>
            </a:r>
          </a:p>
          <a:p>
            <a:endParaRPr lang="en-US" sz="2800" b="1" dirty="0"/>
          </a:p>
          <a:p>
            <a:r>
              <a:rPr lang="en-US" sz="2800" dirty="0"/>
              <a:t>- Provides domain-specific knowledge necessary to accomplish tasks</a:t>
            </a:r>
          </a:p>
        </p:txBody>
      </p:sp>
    </p:spTree>
    <p:extLst>
      <p:ext uri="{BB962C8B-B14F-4D97-AF65-F5344CB8AC3E}">
        <p14:creationId xmlns:p14="http://schemas.microsoft.com/office/powerpoint/2010/main" val="34715794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p:cNvSpPr txBox="1">
            <a:spLocks/>
          </p:cNvSpPr>
          <p:nvPr/>
        </p:nvSpPr>
        <p:spPr>
          <a:xfrm>
            <a:off x="520759" y="358645"/>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5400" b="1" dirty="0">
                <a:latin typeface="+mn-lt"/>
              </a:rPr>
              <a:t>Good Bots vs Bad Bots</a:t>
            </a:r>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837" y="6025028"/>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594701" y="1439862"/>
            <a:ext cx="11186135" cy="5139869"/>
          </a:xfrm>
          <a:prstGeom prst="rect">
            <a:avLst/>
          </a:prstGeom>
          <a:noFill/>
        </p:spPr>
        <p:txBody>
          <a:bodyPr wrap="square" rtlCol="0">
            <a:spAutoFit/>
          </a:bodyPr>
          <a:lstStyle/>
          <a:p>
            <a:r>
              <a:rPr lang="en-US" sz="2400" dirty="0"/>
              <a:t>Good Bots</a:t>
            </a:r>
          </a:p>
          <a:p>
            <a:endParaRPr lang="en-US" sz="2800" dirty="0"/>
          </a:p>
          <a:p>
            <a:endParaRPr lang="en-US" sz="2800" dirty="0"/>
          </a:p>
          <a:p>
            <a:endParaRPr lang="en-US" sz="2800" dirty="0"/>
          </a:p>
          <a:p>
            <a:endParaRPr lang="en-US" sz="2800" dirty="0"/>
          </a:p>
          <a:p>
            <a:endParaRPr lang="en-US" sz="2800" dirty="0"/>
          </a:p>
          <a:p>
            <a:endParaRPr lang="en-US" sz="2800" dirty="0"/>
          </a:p>
          <a:p>
            <a:r>
              <a:rPr lang="en-US" sz="2400" dirty="0"/>
              <a:t>Bad Bots</a:t>
            </a:r>
          </a:p>
          <a:p>
            <a:endParaRPr lang="en-US" sz="2800" dirty="0"/>
          </a:p>
          <a:p>
            <a:endParaRPr lang="en-US" sz="2800" dirty="0"/>
          </a:p>
          <a:p>
            <a:endParaRPr lang="en-US" sz="2800" dirty="0"/>
          </a:p>
          <a:p>
            <a:endParaRPr lang="en-US" sz="2800" dirty="0"/>
          </a:p>
        </p:txBody>
      </p:sp>
      <p:graphicFrame>
        <p:nvGraphicFramePr>
          <p:cNvPr id="2" name="Table 1"/>
          <p:cNvGraphicFramePr>
            <a:graphicFrameLocks noGrp="1"/>
          </p:cNvGraphicFramePr>
          <p:nvPr>
            <p:extLst>
              <p:ext uri="{D42A27DB-BD31-4B8C-83A1-F6EECF244321}">
                <p14:modId xmlns:p14="http://schemas.microsoft.com/office/powerpoint/2010/main" val="1699852094"/>
              </p:ext>
            </p:extLst>
          </p:nvPr>
        </p:nvGraphicFramePr>
        <p:xfrm>
          <a:off x="2636837" y="1415593"/>
          <a:ext cx="3657600" cy="1778841"/>
        </p:xfrm>
        <a:graphic>
          <a:graphicData uri="http://schemas.openxmlformats.org/drawingml/2006/table">
            <a:tbl>
              <a:tblPr firstRow="1" bandRow="1">
                <a:tableStyleId>{5940675A-B579-460E-94D1-54222C63F5DA}</a:tableStyleId>
              </a:tblPr>
              <a:tblGrid>
                <a:gridCol w="3657600">
                  <a:extLst>
                    <a:ext uri="{9D8B030D-6E8A-4147-A177-3AD203B41FA5}">
                      <a16:colId xmlns:a16="http://schemas.microsoft.com/office/drawing/2014/main" xmlns="" val="20000"/>
                    </a:ext>
                  </a:extLst>
                </a:gridCol>
              </a:tblGrid>
              <a:tr h="309670">
                <a:tc>
                  <a:txBody>
                    <a:bodyPr/>
                    <a:lstStyle/>
                    <a:p>
                      <a:r>
                        <a:rPr lang="en-US" sz="1600" dirty="0"/>
                        <a:t>Chatbots</a:t>
                      </a:r>
                    </a:p>
                  </a:txBody>
                  <a:tcPr/>
                </a:tc>
                <a:extLst>
                  <a:ext uri="{0D108BD9-81ED-4DB2-BD59-A6C34878D82A}">
                    <a16:rowId xmlns:a16="http://schemas.microsoft.com/office/drawing/2014/main" xmlns="" val="10000"/>
                  </a:ext>
                </a:extLst>
              </a:tr>
              <a:tr h="309670">
                <a:tc>
                  <a:txBody>
                    <a:bodyPr/>
                    <a:lstStyle/>
                    <a:p>
                      <a:r>
                        <a:rPr lang="en-US" sz="1600" dirty="0"/>
                        <a:t>Crawlers</a:t>
                      </a:r>
                    </a:p>
                  </a:txBody>
                  <a:tcPr/>
                </a:tc>
                <a:extLst>
                  <a:ext uri="{0D108BD9-81ED-4DB2-BD59-A6C34878D82A}">
                    <a16:rowId xmlns:a16="http://schemas.microsoft.com/office/drawing/2014/main" xmlns="" val="10001"/>
                  </a:ext>
                </a:extLst>
              </a:tr>
              <a:tr h="309670">
                <a:tc>
                  <a:txBody>
                    <a:bodyPr/>
                    <a:lstStyle/>
                    <a:p>
                      <a:r>
                        <a:rPr lang="en-US" sz="1600" dirty="0"/>
                        <a:t>Transactional bots</a:t>
                      </a:r>
                    </a:p>
                  </a:txBody>
                  <a:tcPr/>
                </a:tc>
                <a:extLst>
                  <a:ext uri="{0D108BD9-81ED-4DB2-BD59-A6C34878D82A}">
                    <a16:rowId xmlns:a16="http://schemas.microsoft.com/office/drawing/2014/main" xmlns="" val="10002"/>
                  </a:ext>
                </a:extLst>
              </a:tr>
              <a:tr h="309670">
                <a:tc>
                  <a:txBody>
                    <a:bodyPr/>
                    <a:lstStyle/>
                    <a:p>
                      <a:r>
                        <a:rPr lang="en-US" sz="1600" dirty="0"/>
                        <a:t>Informational bots</a:t>
                      </a:r>
                    </a:p>
                  </a:txBody>
                  <a:tcPr/>
                </a:tc>
                <a:extLst>
                  <a:ext uri="{0D108BD9-81ED-4DB2-BD59-A6C34878D82A}">
                    <a16:rowId xmlns:a16="http://schemas.microsoft.com/office/drawing/2014/main" xmlns="" val="10003"/>
                  </a:ext>
                </a:extLst>
              </a:tr>
              <a:tr h="437721">
                <a:tc>
                  <a:txBody>
                    <a:bodyPr/>
                    <a:lstStyle/>
                    <a:p>
                      <a:r>
                        <a:rPr lang="en-US" sz="1600" dirty="0"/>
                        <a:t>Entertainment bots: Art bots, Game bots</a:t>
                      </a:r>
                    </a:p>
                  </a:txBody>
                  <a:tcPr/>
                </a:tc>
                <a:extLst>
                  <a:ext uri="{0D108BD9-81ED-4DB2-BD59-A6C34878D82A}">
                    <a16:rowId xmlns:a16="http://schemas.microsoft.com/office/drawing/2014/main" xmlns="" val="10004"/>
                  </a:ext>
                </a:extLst>
              </a:tr>
            </a:tbl>
          </a:graphicData>
        </a:graphic>
      </p:graphicFrame>
      <p:graphicFrame>
        <p:nvGraphicFramePr>
          <p:cNvPr id="3" name="Table 2"/>
          <p:cNvGraphicFramePr>
            <a:graphicFrameLocks noGrp="1"/>
          </p:cNvGraphicFramePr>
          <p:nvPr>
            <p:extLst>
              <p:ext uri="{D42A27DB-BD31-4B8C-83A1-F6EECF244321}">
                <p14:modId xmlns:p14="http://schemas.microsoft.com/office/powerpoint/2010/main" val="2923099667"/>
              </p:ext>
            </p:extLst>
          </p:nvPr>
        </p:nvGraphicFramePr>
        <p:xfrm>
          <a:off x="2636837" y="4487862"/>
          <a:ext cx="2726239" cy="1341120"/>
        </p:xfrm>
        <a:graphic>
          <a:graphicData uri="http://schemas.openxmlformats.org/drawingml/2006/table">
            <a:tbl>
              <a:tblPr firstRow="1" bandRow="1">
                <a:tableStyleId>{5940675A-B579-460E-94D1-54222C63F5DA}</a:tableStyleId>
              </a:tblPr>
              <a:tblGrid>
                <a:gridCol w="2726239">
                  <a:extLst>
                    <a:ext uri="{9D8B030D-6E8A-4147-A177-3AD203B41FA5}">
                      <a16:colId xmlns:a16="http://schemas.microsoft.com/office/drawing/2014/main" xmlns="" val="20000"/>
                    </a:ext>
                  </a:extLst>
                </a:gridCol>
              </a:tblGrid>
              <a:tr h="322862">
                <a:tc>
                  <a:txBody>
                    <a:bodyPr/>
                    <a:lstStyle/>
                    <a:p>
                      <a:r>
                        <a:rPr lang="en-US" sz="1600" dirty="0"/>
                        <a:t>Hackers</a:t>
                      </a:r>
                    </a:p>
                  </a:txBody>
                  <a:tcPr/>
                </a:tc>
                <a:extLst>
                  <a:ext uri="{0D108BD9-81ED-4DB2-BD59-A6C34878D82A}">
                    <a16:rowId xmlns:a16="http://schemas.microsoft.com/office/drawing/2014/main" xmlns="" val="10000"/>
                  </a:ext>
                </a:extLst>
              </a:tr>
              <a:tr h="301890">
                <a:tc>
                  <a:txBody>
                    <a:bodyPr/>
                    <a:lstStyle/>
                    <a:p>
                      <a:r>
                        <a:rPr lang="en-US" sz="1600" dirty="0"/>
                        <a:t>Spammers</a:t>
                      </a:r>
                    </a:p>
                  </a:txBody>
                  <a:tcPr/>
                </a:tc>
                <a:extLst>
                  <a:ext uri="{0D108BD9-81ED-4DB2-BD59-A6C34878D82A}">
                    <a16:rowId xmlns:a16="http://schemas.microsoft.com/office/drawing/2014/main" xmlns="" val="10001"/>
                  </a:ext>
                </a:extLst>
              </a:tr>
              <a:tr h="320040">
                <a:tc>
                  <a:txBody>
                    <a:bodyPr/>
                    <a:lstStyle/>
                    <a:p>
                      <a:r>
                        <a:rPr lang="en-US" sz="1600" dirty="0"/>
                        <a:t>Scrapers</a:t>
                      </a:r>
                    </a:p>
                  </a:txBody>
                  <a:tcPr/>
                </a:tc>
                <a:extLst>
                  <a:ext uri="{0D108BD9-81ED-4DB2-BD59-A6C34878D82A}">
                    <a16:rowId xmlns:a16="http://schemas.microsoft.com/office/drawing/2014/main" xmlns="" val="10002"/>
                  </a:ext>
                </a:extLst>
              </a:tr>
              <a:tr h="301890">
                <a:tc>
                  <a:txBody>
                    <a:bodyPr/>
                    <a:lstStyle/>
                    <a:p>
                      <a:r>
                        <a:rPr lang="en-US" sz="1600" dirty="0"/>
                        <a:t>Impersonators</a:t>
                      </a:r>
                    </a:p>
                  </a:txBody>
                  <a:tcPr/>
                </a:tc>
                <a:extLst>
                  <a:ext uri="{0D108BD9-81ED-4DB2-BD59-A6C34878D82A}">
                    <a16:rowId xmlns:a16="http://schemas.microsoft.com/office/drawing/2014/main" xmlns="" val="10003"/>
                  </a:ext>
                </a:extLst>
              </a:tr>
            </a:tbl>
          </a:graphicData>
        </a:graphic>
      </p:graphicFrame>
    </p:spTree>
    <p:extLst>
      <p:ext uri="{BB962C8B-B14F-4D97-AF65-F5344CB8AC3E}">
        <p14:creationId xmlns:p14="http://schemas.microsoft.com/office/powerpoint/2010/main" val="24642925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p:cNvSpPr txBox="1">
            <a:spLocks/>
          </p:cNvSpPr>
          <p:nvPr/>
        </p:nvSpPr>
        <p:spPr>
          <a:xfrm>
            <a:off x="520759" y="358645"/>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5400" b="1" dirty="0">
                <a:latin typeface="+mn-lt"/>
              </a:rPr>
              <a:t>Good Bots</a:t>
            </a:r>
          </a:p>
        </p:txBody>
      </p:sp>
      <p:graphicFrame>
        <p:nvGraphicFramePr>
          <p:cNvPr id="2" name="Table 1"/>
          <p:cNvGraphicFramePr>
            <a:graphicFrameLocks noGrp="1"/>
          </p:cNvGraphicFramePr>
          <p:nvPr>
            <p:extLst>
              <p:ext uri="{D42A27DB-BD31-4B8C-83A1-F6EECF244321}">
                <p14:modId xmlns:p14="http://schemas.microsoft.com/office/powerpoint/2010/main" val="2118929212"/>
              </p:ext>
            </p:extLst>
          </p:nvPr>
        </p:nvGraphicFramePr>
        <p:xfrm>
          <a:off x="731837" y="1516062"/>
          <a:ext cx="11125200" cy="3665347"/>
        </p:xfrm>
        <a:graphic>
          <a:graphicData uri="http://schemas.openxmlformats.org/drawingml/2006/table">
            <a:tbl>
              <a:tblPr firstRow="1" bandRow="1">
                <a:tableStyleId>{5940675A-B579-460E-94D1-54222C63F5DA}</a:tableStyleId>
              </a:tblPr>
              <a:tblGrid>
                <a:gridCol w="2362200">
                  <a:extLst>
                    <a:ext uri="{9D8B030D-6E8A-4147-A177-3AD203B41FA5}">
                      <a16:colId xmlns:a16="http://schemas.microsoft.com/office/drawing/2014/main" xmlns="" val="20000"/>
                    </a:ext>
                  </a:extLst>
                </a:gridCol>
                <a:gridCol w="8763000">
                  <a:extLst>
                    <a:ext uri="{9D8B030D-6E8A-4147-A177-3AD203B41FA5}">
                      <a16:colId xmlns:a16="http://schemas.microsoft.com/office/drawing/2014/main" xmlns="" val="20001"/>
                    </a:ext>
                  </a:extLst>
                </a:gridCol>
              </a:tblGrid>
              <a:tr h="762000">
                <a:tc>
                  <a:txBody>
                    <a:bodyPr/>
                    <a:lstStyle/>
                    <a:p>
                      <a:r>
                        <a:rPr lang="en-US" b="1" dirty="0"/>
                        <a:t>Chatbot</a:t>
                      </a:r>
                      <a:r>
                        <a:rPr lang="en-US" dirty="0"/>
                        <a:t>s</a:t>
                      </a:r>
                    </a:p>
                  </a:txBody>
                  <a:tcPr/>
                </a:tc>
                <a:tc>
                  <a:txBody>
                    <a:bodyPr/>
                    <a:lstStyle/>
                    <a:p>
                      <a:r>
                        <a:rPr lang="en-US" dirty="0"/>
                        <a:t>Designed to carry forward conversations with humans and help in automation.</a:t>
                      </a:r>
                    </a:p>
                  </a:txBody>
                  <a:tcPr/>
                </a:tc>
                <a:extLst>
                  <a:ext uri="{0D108BD9-81ED-4DB2-BD59-A6C34878D82A}">
                    <a16:rowId xmlns:a16="http://schemas.microsoft.com/office/drawing/2014/main" xmlns="" val="10000"/>
                  </a:ext>
                </a:extLst>
              </a:tr>
              <a:tr h="762000">
                <a:tc>
                  <a:txBody>
                    <a:bodyPr/>
                    <a:lstStyle/>
                    <a:p>
                      <a:r>
                        <a:rPr lang="en-US" b="1" dirty="0"/>
                        <a:t>Informational bots</a:t>
                      </a:r>
                    </a:p>
                  </a:txBody>
                  <a:tcPr/>
                </a:tc>
                <a:tc>
                  <a:txBody>
                    <a:bodyPr/>
                    <a:lstStyle/>
                    <a:p>
                      <a:r>
                        <a:rPr lang="en-US" dirty="0"/>
                        <a:t>Obtain helpful information (for example, push notifications) and include things like breaking news stories.</a:t>
                      </a:r>
                    </a:p>
                  </a:txBody>
                  <a:tcPr/>
                </a:tc>
                <a:extLst>
                  <a:ext uri="{0D108BD9-81ED-4DB2-BD59-A6C34878D82A}">
                    <a16:rowId xmlns:a16="http://schemas.microsoft.com/office/drawing/2014/main" xmlns="" val="10001"/>
                  </a:ext>
                </a:extLst>
              </a:tr>
              <a:tr h="794655">
                <a:tc>
                  <a:txBody>
                    <a:bodyPr/>
                    <a:lstStyle/>
                    <a:p>
                      <a:r>
                        <a:rPr lang="en-US" b="1" dirty="0"/>
                        <a:t>Crawlers</a:t>
                      </a:r>
                    </a:p>
                  </a:txBody>
                  <a:tcPr/>
                </a:tc>
                <a:tc>
                  <a:txBody>
                    <a:bodyPr/>
                    <a:lstStyle/>
                    <a:p>
                      <a:r>
                        <a:rPr lang="en-US" dirty="0"/>
                        <a:t>These bots run in the background, primarily fetch data from other APIs or websites, and are “well-behaved”</a:t>
                      </a:r>
                    </a:p>
                    <a:p>
                      <a:endParaRPr lang="en-US" dirty="0"/>
                    </a:p>
                    <a:p>
                      <a:r>
                        <a:rPr lang="en-US" dirty="0"/>
                        <a:t>Example: Pricing Assistant is bot that monitors ecommerce websites for price changes</a:t>
                      </a:r>
                    </a:p>
                  </a:txBody>
                  <a:tcPr/>
                </a:tc>
                <a:extLst>
                  <a:ext uri="{0D108BD9-81ED-4DB2-BD59-A6C34878D82A}">
                    <a16:rowId xmlns:a16="http://schemas.microsoft.com/office/drawing/2014/main" xmlns="" val="10002"/>
                  </a:ext>
                </a:extLst>
              </a:tr>
              <a:tr h="794655">
                <a:tc>
                  <a:txBody>
                    <a:bodyPr/>
                    <a:lstStyle/>
                    <a:p>
                      <a:r>
                        <a:rPr lang="en-US" b="1" dirty="0"/>
                        <a:t>Transactional bots</a:t>
                      </a:r>
                    </a:p>
                  </a:txBody>
                  <a:tcPr/>
                </a:tc>
                <a:tc>
                  <a:txBody>
                    <a:bodyPr/>
                    <a:lstStyle/>
                    <a:p>
                      <a:r>
                        <a:rPr lang="en-US" dirty="0"/>
                        <a:t>Act as agents on behalf of humans, and interact with external systems</a:t>
                      </a:r>
                    </a:p>
                    <a:p>
                      <a:endParaRPr lang="en-US" dirty="0"/>
                    </a:p>
                    <a:p>
                      <a:r>
                        <a:rPr lang="en-US" dirty="0"/>
                        <a:t>Example: A scheduler that finds meeting times for distributed teams</a:t>
                      </a:r>
                    </a:p>
                  </a:txBody>
                  <a:tcPr/>
                </a:tc>
                <a:extLst>
                  <a:ext uri="{0D108BD9-81ED-4DB2-BD59-A6C34878D82A}">
                    <a16:rowId xmlns:a16="http://schemas.microsoft.com/office/drawing/2014/main" xmlns="" val="10003"/>
                  </a:ext>
                </a:extLst>
              </a:tr>
            </a:tbl>
          </a:graphicData>
        </a:graphic>
      </p:graphicFrame>
      <p:pic>
        <p:nvPicPr>
          <p:cNvPr id="5" name="Picture 2">
            <a:extLst>
              <a:ext uri="{FF2B5EF4-FFF2-40B4-BE49-F238E27FC236}">
                <a16:creationId xmlns:a16="http://schemas.microsoft.com/office/drawing/2014/main" xmlns="" id="{33BA4F46-18BB-4C15-88CA-748E40F164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837" y="6025028"/>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475487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p:cNvSpPr txBox="1">
            <a:spLocks/>
          </p:cNvSpPr>
          <p:nvPr/>
        </p:nvSpPr>
        <p:spPr>
          <a:xfrm>
            <a:off x="520759" y="358645"/>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5400" b="1" dirty="0">
                <a:latin typeface="+mn-lt"/>
              </a:rPr>
              <a:t>Bad Bots</a:t>
            </a:r>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837" y="6025028"/>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2" name="Table 1"/>
          <p:cNvGraphicFramePr>
            <a:graphicFrameLocks noGrp="1"/>
          </p:cNvGraphicFramePr>
          <p:nvPr>
            <p:extLst>
              <p:ext uri="{D42A27DB-BD31-4B8C-83A1-F6EECF244321}">
                <p14:modId xmlns:p14="http://schemas.microsoft.com/office/powerpoint/2010/main" val="2696784408"/>
              </p:ext>
            </p:extLst>
          </p:nvPr>
        </p:nvGraphicFramePr>
        <p:xfrm>
          <a:off x="655637" y="1592262"/>
          <a:ext cx="10896600" cy="3200399"/>
        </p:xfrm>
        <a:graphic>
          <a:graphicData uri="http://schemas.openxmlformats.org/drawingml/2006/table">
            <a:tbl>
              <a:tblPr firstRow="1" bandRow="1">
                <a:tableStyleId>{5940675A-B579-460E-94D1-54222C63F5DA}</a:tableStyleId>
              </a:tblPr>
              <a:tblGrid>
                <a:gridCol w="1945821">
                  <a:extLst>
                    <a:ext uri="{9D8B030D-6E8A-4147-A177-3AD203B41FA5}">
                      <a16:colId xmlns:a16="http://schemas.microsoft.com/office/drawing/2014/main" xmlns="" val="20000"/>
                    </a:ext>
                  </a:extLst>
                </a:gridCol>
                <a:gridCol w="8950779">
                  <a:extLst>
                    <a:ext uri="{9D8B030D-6E8A-4147-A177-3AD203B41FA5}">
                      <a16:colId xmlns:a16="http://schemas.microsoft.com/office/drawing/2014/main" xmlns="" val="20001"/>
                    </a:ext>
                  </a:extLst>
                </a:gridCol>
              </a:tblGrid>
              <a:tr h="900946">
                <a:tc>
                  <a:txBody>
                    <a:bodyPr/>
                    <a:lstStyle/>
                    <a:p>
                      <a:r>
                        <a:rPr lang="en-US" b="1" dirty="0"/>
                        <a:t>Hackers</a:t>
                      </a:r>
                    </a:p>
                  </a:txBody>
                  <a:tcPr/>
                </a:tc>
                <a:tc>
                  <a:txBody>
                    <a:bodyPr/>
                    <a:lstStyle/>
                    <a:p>
                      <a:r>
                        <a:rPr lang="en-US" dirty="0"/>
                        <a:t>Designed to distribute malware, deceive individual people, attack websites, and sometimes entire networks</a:t>
                      </a:r>
                    </a:p>
                  </a:txBody>
                  <a:tcPr/>
                </a:tc>
                <a:extLst>
                  <a:ext uri="{0D108BD9-81ED-4DB2-BD59-A6C34878D82A}">
                    <a16:rowId xmlns:a16="http://schemas.microsoft.com/office/drawing/2014/main" xmlns="" val="10000"/>
                  </a:ext>
                </a:extLst>
              </a:tr>
              <a:tr h="743273">
                <a:tc>
                  <a:txBody>
                    <a:bodyPr/>
                    <a:lstStyle/>
                    <a:p>
                      <a:r>
                        <a:rPr lang="en-US" b="1" dirty="0"/>
                        <a:t>Scrapers</a:t>
                      </a:r>
                    </a:p>
                  </a:txBody>
                  <a:tcPr/>
                </a:tc>
                <a:tc>
                  <a:txBody>
                    <a:bodyPr/>
                    <a:lstStyle/>
                    <a:p>
                      <a:r>
                        <a:rPr lang="en-US" dirty="0"/>
                        <a:t>Scraper bots steal content from other websites</a:t>
                      </a:r>
                    </a:p>
                  </a:txBody>
                  <a:tcPr/>
                </a:tc>
                <a:extLst>
                  <a:ext uri="{0D108BD9-81ED-4DB2-BD59-A6C34878D82A}">
                    <a16:rowId xmlns:a16="http://schemas.microsoft.com/office/drawing/2014/main" xmlns="" val="10001"/>
                  </a:ext>
                </a:extLst>
              </a:tr>
              <a:tr h="812907">
                <a:tc>
                  <a:txBody>
                    <a:bodyPr/>
                    <a:lstStyle/>
                    <a:p>
                      <a:r>
                        <a:rPr lang="en-US" b="1" dirty="0"/>
                        <a:t>Spammers</a:t>
                      </a:r>
                    </a:p>
                  </a:txBody>
                  <a:tcPr/>
                </a:tc>
                <a:tc>
                  <a:txBody>
                    <a:bodyPr/>
                    <a:lstStyle/>
                    <a:p>
                      <a:r>
                        <a:rPr lang="en-US" dirty="0"/>
                        <a:t>Post promotional content around the web, and eventually drive traffic to the spammer’s website</a:t>
                      </a:r>
                    </a:p>
                  </a:txBody>
                  <a:tcPr/>
                </a:tc>
                <a:extLst>
                  <a:ext uri="{0D108BD9-81ED-4DB2-BD59-A6C34878D82A}">
                    <a16:rowId xmlns:a16="http://schemas.microsoft.com/office/drawing/2014/main" xmlns="" val="10002"/>
                  </a:ext>
                </a:extLst>
              </a:tr>
              <a:tr h="743273">
                <a:tc>
                  <a:txBody>
                    <a:bodyPr/>
                    <a:lstStyle/>
                    <a:p>
                      <a:r>
                        <a:rPr lang="en-US" b="1" dirty="0"/>
                        <a:t>Impersonators</a:t>
                      </a:r>
                    </a:p>
                  </a:txBody>
                  <a:tcPr/>
                </a:tc>
                <a:tc>
                  <a:txBody>
                    <a:bodyPr/>
                    <a:lstStyle/>
                    <a:p>
                      <a:r>
                        <a:rPr lang="en-US" dirty="0"/>
                        <a:t>Mimic natural user characteristics, making them hard to identify.</a:t>
                      </a:r>
                    </a:p>
                  </a:txBody>
                  <a:tcPr/>
                </a:tc>
                <a:extLst>
                  <a:ext uri="{0D108BD9-81ED-4DB2-BD59-A6C34878D82A}">
                    <a16:rowId xmlns:a16="http://schemas.microsoft.com/office/drawing/2014/main" xmlns="" val="10003"/>
                  </a:ext>
                </a:extLst>
              </a:tr>
            </a:tbl>
          </a:graphicData>
        </a:graphic>
      </p:graphicFrame>
    </p:spTree>
    <p:extLst>
      <p:ext uri="{BB962C8B-B14F-4D97-AF65-F5344CB8AC3E}">
        <p14:creationId xmlns:p14="http://schemas.microsoft.com/office/powerpoint/2010/main" val="34244459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p:cNvSpPr txBox="1">
            <a:spLocks/>
          </p:cNvSpPr>
          <p:nvPr/>
        </p:nvSpPr>
        <p:spPr>
          <a:xfrm>
            <a:off x="520759" y="358645"/>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5400" b="1" dirty="0">
                <a:latin typeface="+mn-lt"/>
              </a:rPr>
              <a:t>State related Bots</a:t>
            </a:r>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837" y="6025028"/>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566628" y="1516062"/>
            <a:ext cx="11063730" cy="2246769"/>
          </a:xfrm>
          <a:prstGeom prst="rect">
            <a:avLst/>
          </a:prstGeom>
          <a:noFill/>
        </p:spPr>
        <p:txBody>
          <a:bodyPr wrap="square" rtlCol="0">
            <a:spAutoFit/>
          </a:bodyPr>
          <a:lstStyle/>
          <a:p>
            <a:r>
              <a:rPr lang="en-US" sz="2800" dirty="0"/>
              <a:t>Bots can also be split into the following categories:</a:t>
            </a:r>
          </a:p>
          <a:p>
            <a:endParaRPr lang="en-US" sz="2800" dirty="0"/>
          </a:p>
          <a:p>
            <a:r>
              <a:rPr lang="en-US" sz="2800" dirty="0"/>
              <a:t>- Stateless bots</a:t>
            </a:r>
          </a:p>
          <a:p>
            <a:r>
              <a:rPr lang="en-US" sz="2800" dirty="0"/>
              <a:t>- Semi-sateful bots</a:t>
            </a:r>
          </a:p>
          <a:p>
            <a:r>
              <a:rPr lang="en-US" sz="2800" dirty="0"/>
              <a:t>- Stateful bots</a:t>
            </a:r>
          </a:p>
        </p:txBody>
      </p:sp>
    </p:spTree>
    <p:extLst>
      <p:ext uri="{BB962C8B-B14F-4D97-AF65-F5344CB8AC3E}">
        <p14:creationId xmlns:p14="http://schemas.microsoft.com/office/powerpoint/2010/main" val="36043686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p:cNvSpPr txBox="1">
            <a:spLocks/>
          </p:cNvSpPr>
          <p:nvPr/>
        </p:nvSpPr>
        <p:spPr>
          <a:xfrm>
            <a:off x="520759" y="358645"/>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5400" b="1" dirty="0">
                <a:latin typeface="+mn-lt"/>
              </a:rPr>
              <a:t>Stateless Bots</a:t>
            </a:r>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837" y="6025028"/>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566627" y="1516062"/>
            <a:ext cx="11595209" cy="4401205"/>
          </a:xfrm>
          <a:prstGeom prst="rect">
            <a:avLst/>
          </a:prstGeom>
          <a:noFill/>
        </p:spPr>
        <p:txBody>
          <a:bodyPr wrap="square" rtlCol="0">
            <a:spAutoFit/>
          </a:bodyPr>
          <a:lstStyle/>
          <a:p>
            <a:pPr algn="just"/>
            <a:r>
              <a:rPr lang="en-US" sz="2800" dirty="0"/>
              <a:t>Example: </a:t>
            </a:r>
            <a:r>
              <a:rPr lang="en-US" sz="2800" dirty="0" err="1"/>
              <a:t>Cleverbot</a:t>
            </a:r>
            <a:r>
              <a:rPr lang="en-US" sz="2800" dirty="0"/>
              <a:t> (https://cleverbot.io/)</a:t>
            </a:r>
          </a:p>
          <a:p>
            <a:pPr algn="just"/>
            <a:endParaRPr lang="en-US" sz="2800" dirty="0"/>
          </a:p>
          <a:p>
            <a:pPr algn="just"/>
            <a:r>
              <a:rPr lang="en-US" sz="2800" dirty="0"/>
              <a:t>The services they offer are quite frivolous. Their main purpose is to bring entertainment value</a:t>
            </a:r>
          </a:p>
          <a:p>
            <a:pPr algn="just"/>
            <a:endParaRPr lang="en-US" sz="2800" dirty="0"/>
          </a:p>
          <a:p>
            <a:pPr algn="just"/>
            <a:r>
              <a:rPr lang="en-US" sz="2800" dirty="0"/>
              <a:t>- We can send some text to this bot and it will process and reply</a:t>
            </a:r>
          </a:p>
          <a:p>
            <a:pPr algn="just"/>
            <a:r>
              <a:rPr lang="en-US" sz="2800" dirty="0"/>
              <a:t>- The conversation works but without reaching any definitive end goal</a:t>
            </a:r>
          </a:p>
          <a:p>
            <a:pPr algn="just"/>
            <a:r>
              <a:rPr lang="en-US" sz="2800" dirty="0"/>
              <a:t>- The bot does not keep any memory of messages (i.e. it does not maintain       the state of the conversation)</a:t>
            </a:r>
          </a:p>
          <a:p>
            <a:pPr algn="just"/>
            <a:r>
              <a:rPr lang="en-US" sz="2800" dirty="0"/>
              <a:t>- Not capable of any learning</a:t>
            </a:r>
          </a:p>
        </p:txBody>
      </p:sp>
    </p:spTree>
    <p:extLst>
      <p:ext uri="{BB962C8B-B14F-4D97-AF65-F5344CB8AC3E}">
        <p14:creationId xmlns:p14="http://schemas.microsoft.com/office/powerpoint/2010/main" val="34955024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p:cNvSpPr txBox="1">
            <a:spLocks/>
          </p:cNvSpPr>
          <p:nvPr/>
        </p:nvSpPr>
        <p:spPr>
          <a:xfrm>
            <a:off x="520759" y="358645"/>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5400" b="1" dirty="0">
                <a:latin typeface="+mn-lt"/>
              </a:rPr>
              <a:t>Semi-</a:t>
            </a:r>
            <a:r>
              <a:rPr lang="en-US" sz="5400" b="1" dirty="0" err="1">
                <a:latin typeface="+mn-lt"/>
              </a:rPr>
              <a:t>stateful</a:t>
            </a:r>
            <a:r>
              <a:rPr lang="en-US" sz="5400" b="1" dirty="0">
                <a:latin typeface="+mn-lt"/>
              </a:rPr>
              <a:t> Bots</a:t>
            </a:r>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837" y="6025028"/>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566627" y="1516062"/>
            <a:ext cx="11595209" cy="3970318"/>
          </a:xfrm>
          <a:prstGeom prst="rect">
            <a:avLst/>
          </a:prstGeom>
          <a:noFill/>
        </p:spPr>
        <p:txBody>
          <a:bodyPr wrap="square" rtlCol="0">
            <a:spAutoFit/>
          </a:bodyPr>
          <a:lstStyle/>
          <a:p>
            <a:pPr algn="just"/>
            <a:r>
              <a:rPr lang="en-US" sz="2800" dirty="0"/>
              <a:t>Example: Automated Phone Menu System</a:t>
            </a:r>
          </a:p>
          <a:p>
            <a:pPr algn="just"/>
            <a:endParaRPr lang="en-US" sz="2800" dirty="0"/>
          </a:p>
          <a:p>
            <a:pPr algn="just"/>
            <a:r>
              <a:rPr lang="en-US" sz="2800" dirty="0"/>
              <a:t>- Limited ability to keep track of the conversation</a:t>
            </a:r>
          </a:p>
          <a:p>
            <a:pPr algn="just"/>
            <a:r>
              <a:rPr lang="en-US" sz="2800" dirty="0"/>
              <a:t>- Unlike stateless bots, semi-stateful bots do not process each message as if it is coming from a brand new user</a:t>
            </a:r>
          </a:p>
          <a:p>
            <a:pPr algn="just"/>
            <a:r>
              <a:rPr lang="en-US" sz="2800" dirty="0"/>
              <a:t>- Persist the basic details about the user (i.e. user ID, or phone number, etc.)</a:t>
            </a:r>
          </a:p>
          <a:p>
            <a:pPr algn="just"/>
            <a:r>
              <a:rPr lang="en-US" sz="2800" dirty="0"/>
              <a:t>- The state they maintain is quite shallow</a:t>
            </a:r>
          </a:p>
          <a:p>
            <a:pPr algn="just"/>
            <a:r>
              <a:rPr lang="en-US" sz="2800" dirty="0"/>
              <a:t>- Limit their state to a single conversation session with the  user. If the user reaches their goal, the conversation ends</a:t>
            </a:r>
          </a:p>
        </p:txBody>
      </p:sp>
    </p:spTree>
    <p:extLst>
      <p:ext uri="{BB962C8B-B14F-4D97-AF65-F5344CB8AC3E}">
        <p14:creationId xmlns:p14="http://schemas.microsoft.com/office/powerpoint/2010/main" val="4503133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639" y="2125663"/>
            <a:ext cx="11887200" cy="932563"/>
          </a:xfrm>
        </p:spPr>
        <p:txBody>
          <a:bodyPr/>
          <a:lstStyle/>
          <a:p>
            <a:r>
              <a:rPr lang="en-US" sz="5400" b="1" dirty="0">
                <a:latin typeface="+mn-lt"/>
              </a:rPr>
              <a:t>What is a Bot?</a:t>
            </a:r>
          </a:p>
        </p:txBody>
      </p:sp>
      <p:pic>
        <p:nvPicPr>
          <p:cNvPr id="2" name="Picture 1"/>
          <p:cNvPicPr>
            <a:picLocks noChangeAspect="1"/>
          </p:cNvPicPr>
          <p:nvPr/>
        </p:nvPicPr>
        <p:blipFill>
          <a:blip r:embed="rId3">
            <a:duotone>
              <a:schemeClr val="accent5">
                <a:shade val="45000"/>
                <a:satMod val="135000"/>
              </a:schemeClr>
              <a:prstClr val="white"/>
            </a:duotone>
          </a:blip>
          <a:stretch>
            <a:fillRect/>
          </a:stretch>
        </p:blipFill>
        <p:spPr>
          <a:xfrm>
            <a:off x="6599237" y="1965653"/>
            <a:ext cx="1027604" cy="1501882"/>
          </a:xfrm>
          <a:prstGeom prst="rect">
            <a:avLst/>
          </a:prstGeom>
        </p:spPr>
      </p:pic>
      <p:pic>
        <p:nvPicPr>
          <p:cNvPr id="5"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0837" y="6025028"/>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43793846"/>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p:cNvSpPr txBox="1">
            <a:spLocks/>
          </p:cNvSpPr>
          <p:nvPr/>
        </p:nvSpPr>
        <p:spPr>
          <a:xfrm>
            <a:off x="520759" y="358645"/>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5400" b="1" dirty="0" err="1">
                <a:latin typeface="+mn-lt"/>
              </a:rPr>
              <a:t>Stateful</a:t>
            </a:r>
            <a:r>
              <a:rPr lang="en-US" sz="5400" b="1" dirty="0">
                <a:latin typeface="+mn-lt"/>
              </a:rPr>
              <a:t> Bots</a:t>
            </a:r>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837" y="6025028"/>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566627" y="1516062"/>
            <a:ext cx="11595209" cy="2246769"/>
          </a:xfrm>
          <a:prstGeom prst="rect">
            <a:avLst/>
          </a:prstGeom>
          <a:noFill/>
        </p:spPr>
        <p:txBody>
          <a:bodyPr wrap="square" rtlCol="0">
            <a:spAutoFit/>
          </a:bodyPr>
          <a:lstStyle/>
          <a:p>
            <a:pPr algn="just"/>
            <a:r>
              <a:rPr lang="en-US" sz="2800" dirty="0"/>
              <a:t>- Stateful bots keep the entire history of each conversation they had with the     user</a:t>
            </a:r>
          </a:p>
          <a:p>
            <a:pPr algn="just"/>
            <a:r>
              <a:rPr lang="en-US" sz="2800" dirty="0"/>
              <a:t>- The history of conversations can be used to adjust responses</a:t>
            </a:r>
          </a:p>
          <a:p>
            <a:pPr algn="just"/>
            <a:r>
              <a:rPr lang="en-US" sz="2800" dirty="0"/>
              <a:t>- Query user for preferences</a:t>
            </a:r>
          </a:p>
          <a:p>
            <a:pPr algn="just"/>
            <a:r>
              <a:rPr lang="en-US" sz="2800" dirty="0"/>
              <a:t>- Question and Answer</a:t>
            </a:r>
          </a:p>
        </p:txBody>
      </p:sp>
    </p:spTree>
    <p:extLst>
      <p:ext uri="{BB962C8B-B14F-4D97-AF65-F5344CB8AC3E}">
        <p14:creationId xmlns:p14="http://schemas.microsoft.com/office/powerpoint/2010/main" val="36073180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9860494-B323-43FA-9F87-1B55842D0879}"/>
              </a:ext>
            </a:extLst>
          </p:cNvPr>
          <p:cNvSpPr>
            <a:spLocks noGrp="1"/>
          </p:cNvSpPr>
          <p:nvPr>
            <p:ph type="title"/>
          </p:nvPr>
        </p:nvSpPr>
        <p:spPr>
          <a:xfrm>
            <a:off x="97042" y="2831590"/>
            <a:ext cx="7114249" cy="917575"/>
          </a:xfrm>
        </p:spPr>
        <p:txBody>
          <a:bodyPr>
            <a:noAutofit/>
          </a:bodyPr>
          <a:lstStyle/>
          <a:p>
            <a:pPr algn="ctr"/>
            <a:r>
              <a:rPr lang="en-US" sz="7000" spc="-102" dirty="0">
                <a:ln w="3175">
                  <a:noFill/>
                </a:ln>
                <a:gradFill>
                  <a:gsLst>
                    <a:gs pos="1250">
                      <a:schemeClr val="tx1"/>
                    </a:gs>
                    <a:gs pos="100000">
                      <a:schemeClr val="tx1"/>
                    </a:gs>
                  </a:gsLst>
                  <a:lin ang="5400000" scaled="0"/>
                </a:gradFill>
                <a:latin typeface="+mn-lt"/>
                <a:ea typeface="+mn-ea"/>
                <a:cs typeface="Segoe UI" pitchFamily="34" charset="0"/>
              </a:rPr>
              <a:t>Microsoft Bot Framework</a:t>
            </a:r>
            <a:endParaRPr lang="en-US" sz="7000" dirty="0">
              <a:latin typeface="+mn-lt"/>
            </a:endParaRPr>
          </a:p>
        </p:txBody>
      </p:sp>
      <p:sp>
        <p:nvSpPr>
          <p:cNvPr id="4" name="Content Placeholder 3">
            <a:extLst>
              <a:ext uri="{FF2B5EF4-FFF2-40B4-BE49-F238E27FC236}">
                <a16:creationId xmlns:a16="http://schemas.microsoft.com/office/drawing/2014/main" xmlns="" id="{6C54C80F-1BBA-40C4-B39C-2506D16142FC}"/>
              </a:ext>
            </a:extLst>
          </p:cNvPr>
          <p:cNvSpPr>
            <a:spLocks noGrp="1"/>
          </p:cNvSpPr>
          <p:nvPr>
            <p:ph sz="quarter" idx="11"/>
          </p:nvPr>
        </p:nvSpPr>
        <p:spPr/>
        <p:txBody>
          <a:bodyPr/>
          <a:lstStyle/>
          <a:p>
            <a:endParaRPr lang="en-US"/>
          </a:p>
        </p:txBody>
      </p:sp>
      <p:pic>
        <p:nvPicPr>
          <p:cNvPr id="5" name="Picture 4">
            <a:extLst>
              <a:ext uri="{FF2B5EF4-FFF2-40B4-BE49-F238E27FC236}">
                <a16:creationId xmlns:a16="http://schemas.microsoft.com/office/drawing/2014/main" xmlns="" id="{7BD728B5-9D75-462C-A194-C721431C3AD2}"/>
              </a:ext>
            </a:extLst>
          </p:cNvPr>
          <p:cNvPicPr>
            <a:picLocks noChangeAspect="1"/>
          </p:cNvPicPr>
          <p:nvPr/>
        </p:nvPicPr>
        <p:blipFill>
          <a:blip r:embed="rId3"/>
          <a:stretch>
            <a:fillRect/>
          </a:stretch>
        </p:blipFill>
        <p:spPr>
          <a:xfrm>
            <a:off x="7215764" y="295275"/>
            <a:ext cx="5225184" cy="6075506"/>
          </a:xfrm>
          <a:prstGeom prst="rect">
            <a:avLst/>
          </a:prstGeom>
        </p:spPr>
      </p:pic>
      <p:pic>
        <p:nvPicPr>
          <p:cNvPr id="6" name="Picture 5">
            <a:extLst>
              <a:ext uri="{FF2B5EF4-FFF2-40B4-BE49-F238E27FC236}">
                <a16:creationId xmlns:a16="http://schemas.microsoft.com/office/drawing/2014/main" xmlns="" id="{DD537BC3-5083-4E84-92CA-B19BAC962B6C}"/>
              </a:ext>
            </a:extLst>
          </p:cNvPr>
          <p:cNvPicPr>
            <a:picLocks noChangeAspect="1"/>
          </p:cNvPicPr>
          <p:nvPr/>
        </p:nvPicPr>
        <p:blipFill rotWithShape="1">
          <a:blip r:embed="rId3"/>
          <a:srcRect b="77273"/>
          <a:stretch/>
        </p:blipFill>
        <p:spPr>
          <a:xfrm>
            <a:off x="7211291" y="4836092"/>
            <a:ext cx="5225184" cy="2158433"/>
          </a:xfrm>
          <a:prstGeom prst="rect">
            <a:avLst/>
          </a:prstGeom>
        </p:spPr>
      </p:pic>
      <p:pic>
        <p:nvPicPr>
          <p:cNvPr id="7" name="Picture 6">
            <a:extLst>
              <a:ext uri="{FF2B5EF4-FFF2-40B4-BE49-F238E27FC236}">
                <a16:creationId xmlns:a16="http://schemas.microsoft.com/office/drawing/2014/main" xmlns="" id="{C36949DF-4B2B-4ACD-BE69-5AAD10350B6D}"/>
              </a:ext>
            </a:extLst>
          </p:cNvPr>
          <p:cNvPicPr>
            <a:picLocks noChangeAspect="1"/>
          </p:cNvPicPr>
          <p:nvPr/>
        </p:nvPicPr>
        <p:blipFill rotWithShape="1">
          <a:blip r:embed="rId3"/>
          <a:srcRect b="77273"/>
          <a:stretch/>
        </p:blipFill>
        <p:spPr>
          <a:xfrm>
            <a:off x="7211291" y="1"/>
            <a:ext cx="5225184" cy="1744662"/>
          </a:xfrm>
          <a:prstGeom prst="rect">
            <a:avLst/>
          </a:prstGeom>
        </p:spPr>
      </p:pic>
    </p:spTree>
    <p:extLst>
      <p:ext uri="{BB962C8B-B14F-4D97-AF65-F5344CB8AC3E}">
        <p14:creationId xmlns:p14="http://schemas.microsoft.com/office/powerpoint/2010/main" val="1076709062"/>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32145A"/>
        </a:solidFill>
        <a:effectLst/>
      </p:bgPr>
    </p:bg>
    <p:spTree>
      <p:nvGrpSpPr>
        <p:cNvPr id="1" name=""/>
        <p:cNvGrpSpPr/>
        <p:nvPr/>
      </p:nvGrpSpPr>
      <p:grpSpPr>
        <a:xfrm>
          <a:off x="0" y="0"/>
          <a:ext cx="0" cy="0"/>
          <a:chOff x="0" y="0"/>
          <a:chExt cx="0" cy="0"/>
        </a:xfrm>
      </p:grpSpPr>
      <p:sp>
        <p:nvSpPr>
          <p:cNvPr id="20" name="Rectangle 19"/>
          <p:cNvSpPr/>
          <p:nvPr/>
        </p:nvSpPr>
        <p:spPr bwMode="auto">
          <a:xfrm rot="5400000">
            <a:off x="-1399730" y="1393172"/>
            <a:ext cx="6993533" cy="4192312"/>
          </a:xfrm>
          <a:prstGeom prst="rect">
            <a:avLst/>
          </a:prstGeom>
          <a:solidFill>
            <a:srgbClr val="32145A"/>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58" rIns="0" bIns="47558" numCol="1" rtlCol="0" anchor="ctr" anchorCtr="0" compatLnSpc="1">
            <a:prstTxWarp prst="textNoShape">
              <a:avLst/>
            </a:prstTxWarp>
          </a:bodyPr>
          <a:lstStyle/>
          <a:p>
            <a:pPr algn="ctr" defTabSz="950846" fontAlgn="base">
              <a:spcBef>
                <a:spcPct val="0"/>
              </a:spcBef>
              <a:spcAft>
                <a:spcPct val="0"/>
              </a:spcAft>
            </a:pPr>
            <a:endParaRPr lang="en-US" sz="2040" kern="0" dirty="0">
              <a:gradFill>
                <a:gsLst>
                  <a:gs pos="0">
                    <a:srgbClr val="FFFFFF"/>
                  </a:gs>
                  <a:gs pos="100000">
                    <a:srgbClr val="FFFFFF"/>
                  </a:gs>
                </a:gsLst>
                <a:lin ang="5400000" scaled="0"/>
              </a:gradFill>
            </a:endParaRPr>
          </a:p>
        </p:txBody>
      </p:sp>
      <p:sp>
        <p:nvSpPr>
          <p:cNvPr id="55" name="TextBox 54"/>
          <p:cNvSpPr txBox="1"/>
          <p:nvPr/>
        </p:nvSpPr>
        <p:spPr>
          <a:xfrm>
            <a:off x="661872" y="3421140"/>
            <a:ext cx="2921993" cy="1647664"/>
          </a:xfrm>
          <a:prstGeom prst="rect">
            <a:avLst/>
          </a:prstGeom>
          <a:noFill/>
        </p:spPr>
        <p:txBody>
          <a:bodyPr wrap="square" lIns="559482" tIns="149175" rIns="559482" bIns="149175" rtlCol="0" anchor="ctr">
            <a:noAutofit/>
          </a:bodyPr>
          <a:lstStyle/>
          <a:p>
            <a:pPr algn="ctr" defTabSz="914224">
              <a:lnSpc>
                <a:spcPct val="90000"/>
              </a:lnSpc>
            </a:pPr>
            <a:r>
              <a:rPr lang="en-US" sz="2800" kern="0" dirty="0">
                <a:gradFill>
                  <a:gsLst>
                    <a:gs pos="0">
                      <a:srgbClr val="FFFFFF"/>
                    </a:gs>
                    <a:gs pos="100000">
                      <a:srgbClr val="FFFFFF"/>
                    </a:gs>
                  </a:gsLst>
                  <a:lin ang="5400000" scaled="1"/>
                </a:gradFill>
                <a:cs typeface="Segoe UI Semibold" panose="020B0702040204020203" pitchFamily="34" charset="0"/>
              </a:rPr>
              <a:t>Bot Builder SDK</a:t>
            </a:r>
          </a:p>
        </p:txBody>
      </p:sp>
      <p:sp>
        <p:nvSpPr>
          <p:cNvPr id="23" name="Rectangle 22"/>
          <p:cNvSpPr/>
          <p:nvPr/>
        </p:nvSpPr>
        <p:spPr bwMode="auto">
          <a:xfrm rot="5400000">
            <a:off x="2843896" y="1401954"/>
            <a:ext cx="6993533" cy="4174747"/>
          </a:xfrm>
          <a:prstGeom prst="rect">
            <a:avLst/>
          </a:prstGeom>
          <a:solidFill>
            <a:schemeClr val="accent3"/>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58" rIns="0" bIns="47558" numCol="1" rtlCol="0" anchor="ctr" anchorCtr="0" compatLnSpc="1">
            <a:prstTxWarp prst="textNoShape">
              <a:avLst/>
            </a:prstTxWarp>
          </a:bodyPr>
          <a:lstStyle/>
          <a:p>
            <a:pPr algn="ctr" defTabSz="950846" fontAlgn="base">
              <a:spcBef>
                <a:spcPct val="0"/>
              </a:spcBef>
              <a:spcAft>
                <a:spcPct val="0"/>
              </a:spcAft>
            </a:pPr>
            <a:endParaRPr lang="en-US" sz="2040" kern="0" dirty="0">
              <a:gradFill>
                <a:gsLst>
                  <a:gs pos="0">
                    <a:srgbClr val="FFFFFF"/>
                  </a:gs>
                  <a:gs pos="100000">
                    <a:srgbClr val="FFFFFF"/>
                  </a:gs>
                </a:gsLst>
                <a:lin ang="5400000" scaled="0"/>
              </a:gradFill>
            </a:endParaRPr>
          </a:p>
        </p:txBody>
      </p:sp>
      <p:sp>
        <p:nvSpPr>
          <p:cNvPr id="47" name="TextBox 46"/>
          <p:cNvSpPr txBox="1"/>
          <p:nvPr/>
        </p:nvSpPr>
        <p:spPr>
          <a:xfrm>
            <a:off x="4574140" y="3421143"/>
            <a:ext cx="3091692" cy="1647663"/>
          </a:xfrm>
          <a:prstGeom prst="rect">
            <a:avLst/>
          </a:prstGeom>
          <a:noFill/>
        </p:spPr>
        <p:txBody>
          <a:bodyPr wrap="square" lIns="559482" tIns="149175" rIns="559482" bIns="149175" rtlCol="0" anchor="ctr">
            <a:noAutofit/>
          </a:bodyPr>
          <a:lstStyle/>
          <a:p>
            <a:pPr algn="ctr" defTabSz="914224">
              <a:lnSpc>
                <a:spcPct val="90000"/>
              </a:lnSpc>
            </a:pPr>
            <a:r>
              <a:rPr lang="en-US" sz="2800" kern="0" dirty="0">
                <a:gradFill>
                  <a:gsLst>
                    <a:gs pos="0">
                      <a:srgbClr val="FFFFFF"/>
                    </a:gs>
                    <a:gs pos="100000">
                      <a:srgbClr val="FFFFFF"/>
                    </a:gs>
                  </a:gsLst>
                  <a:lin ang="5400000" scaled="1"/>
                </a:gradFill>
                <a:cs typeface="Segoe UI Semibold" panose="020B0702040204020203" pitchFamily="34" charset="0"/>
              </a:rPr>
              <a:t>Bot Framework Developer Portal</a:t>
            </a:r>
          </a:p>
        </p:txBody>
      </p:sp>
      <p:sp>
        <p:nvSpPr>
          <p:cNvPr id="24" name="Rectangle 23"/>
          <p:cNvSpPr/>
          <p:nvPr/>
        </p:nvSpPr>
        <p:spPr bwMode="auto">
          <a:xfrm rot="5400000">
            <a:off x="6896798" y="1455235"/>
            <a:ext cx="6993533" cy="4084059"/>
          </a:xfrm>
          <a:prstGeom prst="rect">
            <a:avLst/>
          </a:prstGeom>
          <a:solidFill>
            <a:schemeClr val="accent5">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58" rIns="0" bIns="47558" numCol="1" rtlCol="0" anchor="ctr" anchorCtr="0" compatLnSpc="1">
            <a:prstTxWarp prst="textNoShape">
              <a:avLst/>
            </a:prstTxWarp>
          </a:bodyPr>
          <a:lstStyle/>
          <a:p>
            <a:pPr algn="ctr" defTabSz="950846" fontAlgn="base">
              <a:spcBef>
                <a:spcPct val="0"/>
              </a:spcBef>
              <a:spcAft>
                <a:spcPct val="0"/>
              </a:spcAft>
            </a:pPr>
            <a:endParaRPr lang="en-US" sz="2040" kern="0" dirty="0">
              <a:gradFill>
                <a:gsLst>
                  <a:gs pos="0">
                    <a:srgbClr val="FFFFFF"/>
                  </a:gs>
                  <a:gs pos="100000">
                    <a:srgbClr val="FFFFFF"/>
                  </a:gs>
                </a:gsLst>
                <a:lin ang="5400000" scaled="0"/>
              </a:gradFill>
            </a:endParaRPr>
          </a:p>
        </p:txBody>
      </p:sp>
      <p:sp>
        <p:nvSpPr>
          <p:cNvPr id="54" name="TextBox 53"/>
          <p:cNvSpPr txBox="1"/>
          <p:nvPr/>
        </p:nvSpPr>
        <p:spPr>
          <a:xfrm>
            <a:off x="8808669" y="3421142"/>
            <a:ext cx="3094797" cy="1677599"/>
          </a:xfrm>
          <a:prstGeom prst="rect">
            <a:avLst/>
          </a:prstGeom>
          <a:noFill/>
        </p:spPr>
        <p:txBody>
          <a:bodyPr wrap="square" lIns="559482" tIns="149175" rIns="559482" bIns="149175" rtlCol="0" anchor="ctr">
            <a:noAutofit/>
          </a:bodyPr>
          <a:lstStyle/>
          <a:p>
            <a:pPr algn="ctr" defTabSz="914224">
              <a:lnSpc>
                <a:spcPct val="90000"/>
              </a:lnSpc>
            </a:pPr>
            <a:r>
              <a:rPr lang="en-US" sz="2800" kern="0" dirty="0">
                <a:gradFill>
                  <a:gsLst>
                    <a:gs pos="0">
                      <a:srgbClr val="FFFFFF"/>
                    </a:gs>
                    <a:gs pos="100000">
                      <a:srgbClr val="FFFFFF"/>
                    </a:gs>
                  </a:gsLst>
                  <a:lin ang="5400000" scaled="1"/>
                </a:gradFill>
                <a:cs typeface="Segoe UI Semibold" panose="020B0702040204020203" pitchFamily="34" charset="0"/>
              </a:rPr>
              <a:t>Bot Directory</a:t>
            </a:r>
          </a:p>
        </p:txBody>
      </p:sp>
      <p:pic>
        <p:nvPicPr>
          <p:cNvPr id="3" name="Picture 2"/>
          <p:cNvPicPr>
            <a:picLocks noChangeAspect="1"/>
          </p:cNvPicPr>
          <p:nvPr/>
        </p:nvPicPr>
        <p:blipFill>
          <a:blip r:embed="rId3"/>
          <a:stretch>
            <a:fillRect/>
          </a:stretch>
        </p:blipFill>
        <p:spPr>
          <a:xfrm>
            <a:off x="694122" y="436162"/>
            <a:ext cx="2857494" cy="2857494"/>
          </a:xfrm>
          <a:prstGeom prst="rect">
            <a:avLst/>
          </a:prstGeom>
        </p:spPr>
      </p:pic>
      <p:pic>
        <p:nvPicPr>
          <p:cNvPr id="4" name="Picture 3"/>
          <p:cNvPicPr>
            <a:picLocks noChangeAspect="1"/>
          </p:cNvPicPr>
          <p:nvPr/>
        </p:nvPicPr>
        <p:blipFill>
          <a:blip r:embed="rId4"/>
          <a:stretch>
            <a:fillRect/>
          </a:stretch>
        </p:blipFill>
        <p:spPr>
          <a:xfrm>
            <a:off x="4808737" y="434204"/>
            <a:ext cx="2857095" cy="2857095"/>
          </a:xfrm>
          <a:prstGeom prst="rect">
            <a:avLst/>
          </a:prstGeom>
        </p:spPr>
      </p:pic>
      <p:pic>
        <p:nvPicPr>
          <p:cNvPr id="5" name="Picture 4"/>
          <p:cNvPicPr>
            <a:picLocks noChangeAspect="1"/>
          </p:cNvPicPr>
          <p:nvPr/>
        </p:nvPicPr>
        <p:blipFill>
          <a:blip r:embed="rId5"/>
          <a:stretch>
            <a:fillRect/>
          </a:stretch>
        </p:blipFill>
        <p:spPr>
          <a:xfrm>
            <a:off x="8989542" y="429633"/>
            <a:ext cx="2861666" cy="2861666"/>
          </a:xfrm>
          <a:prstGeom prst="rect">
            <a:avLst/>
          </a:prstGeom>
        </p:spPr>
      </p:pic>
      <p:sp>
        <p:nvSpPr>
          <p:cNvPr id="11" name="TextBox 10"/>
          <p:cNvSpPr txBox="1"/>
          <p:nvPr/>
        </p:nvSpPr>
        <p:spPr>
          <a:xfrm>
            <a:off x="636039" y="5473244"/>
            <a:ext cx="2921993" cy="1647664"/>
          </a:xfrm>
          <a:prstGeom prst="rect">
            <a:avLst/>
          </a:prstGeom>
          <a:noFill/>
        </p:spPr>
        <p:txBody>
          <a:bodyPr wrap="square" lIns="559482" tIns="149175" rIns="559482" bIns="149175" rtlCol="0" anchor="ctr">
            <a:noAutofit/>
          </a:bodyPr>
          <a:lstStyle/>
          <a:p>
            <a:pPr algn="ctr" defTabSz="914224">
              <a:lnSpc>
                <a:spcPct val="90000"/>
              </a:lnSpc>
            </a:pPr>
            <a:r>
              <a:rPr lang="en-US" sz="2800" kern="0" dirty="0">
                <a:gradFill>
                  <a:gsLst>
                    <a:gs pos="0">
                      <a:srgbClr val="FFFFFF"/>
                    </a:gs>
                    <a:gs pos="100000">
                      <a:srgbClr val="FFFFFF"/>
                    </a:gs>
                  </a:gsLst>
                  <a:lin ang="5400000" scaled="1"/>
                </a:gradFill>
                <a:cs typeface="Segoe UI Semibold" panose="020B0702040204020203" pitchFamily="34" charset="0"/>
              </a:rPr>
              <a:t>Dev</a:t>
            </a:r>
          </a:p>
        </p:txBody>
      </p:sp>
      <p:sp>
        <p:nvSpPr>
          <p:cNvPr id="12" name="TextBox 11"/>
          <p:cNvSpPr txBox="1"/>
          <p:nvPr/>
        </p:nvSpPr>
        <p:spPr>
          <a:xfrm>
            <a:off x="4776287" y="5478006"/>
            <a:ext cx="2921993" cy="1647664"/>
          </a:xfrm>
          <a:prstGeom prst="rect">
            <a:avLst/>
          </a:prstGeom>
          <a:noFill/>
        </p:spPr>
        <p:txBody>
          <a:bodyPr wrap="square" lIns="559482" tIns="149175" rIns="559482" bIns="149175" rtlCol="0" anchor="ctr">
            <a:noAutofit/>
          </a:bodyPr>
          <a:lstStyle/>
          <a:p>
            <a:pPr algn="ctr" defTabSz="914224">
              <a:lnSpc>
                <a:spcPct val="90000"/>
              </a:lnSpc>
            </a:pPr>
            <a:r>
              <a:rPr lang="en-US" sz="2800" kern="0" dirty="0">
                <a:gradFill>
                  <a:gsLst>
                    <a:gs pos="0">
                      <a:srgbClr val="FFFFFF"/>
                    </a:gs>
                    <a:gs pos="100000">
                      <a:srgbClr val="FFFFFF"/>
                    </a:gs>
                  </a:gsLst>
                  <a:lin ang="5400000" scaled="1"/>
                </a:gradFill>
                <a:cs typeface="Segoe UI Semibold" panose="020B0702040204020203" pitchFamily="34" charset="0"/>
              </a:rPr>
              <a:t>Connect</a:t>
            </a:r>
          </a:p>
        </p:txBody>
      </p:sp>
      <p:sp>
        <p:nvSpPr>
          <p:cNvPr id="13" name="TextBox 12"/>
          <p:cNvSpPr txBox="1"/>
          <p:nvPr/>
        </p:nvSpPr>
        <p:spPr>
          <a:xfrm>
            <a:off x="8895070" y="5519111"/>
            <a:ext cx="2921993" cy="1647664"/>
          </a:xfrm>
          <a:prstGeom prst="rect">
            <a:avLst/>
          </a:prstGeom>
          <a:noFill/>
        </p:spPr>
        <p:txBody>
          <a:bodyPr wrap="square" lIns="559482" tIns="149175" rIns="559482" bIns="149175" rtlCol="0" anchor="ctr">
            <a:noAutofit/>
          </a:bodyPr>
          <a:lstStyle/>
          <a:p>
            <a:pPr algn="ctr" defTabSz="914224">
              <a:lnSpc>
                <a:spcPct val="90000"/>
              </a:lnSpc>
            </a:pPr>
            <a:r>
              <a:rPr lang="en-US" sz="2800" kern="0" dirty="0">
                <a:gradFill>
                  <a:gsLst>
                    <a:gs pos="0">
                      <a:srgbClr val="FFFFFF"/>
                    </a:gs>
                    <a:gs pos="100000">
                      <a:srgbClr val="FFFFFF"/>
                    </a:gs>
                  </a:gsLst>
                  <a:lin ang="5400000" scaled="1"/>
                </a:gradFill>
                <a:cs typeface="Segoe UI Semibold" panose="020B0702040204020203" pitchFamily="34" charset="0"/>
              </a:rPr>
              <a:t>Publish</a:t>
            </a:r>
          </a:p>
        </p:txBody>
      </p:sp>
    </p:spTree>
    <p:extLst>
      <p:ext uri="{BB962C8B-B14F-4D97-AF65-F5344CB8AC3E}">
        <p14:creationId xmlns:p14="http://schemas.microsoft.com/office/powerpoint/2010/main" val="3953607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2"/>
          <p:cNvSpPr txBox="1">
            <a:spLocks/>
          </p:cNvSpPr>
          <p:nvPr/>
        </p:nvSpPr>
        <p:spPr>
          <a:xfrm>
            <a:off x="520759" y="358645"/>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5400" b="1" dirty="0">
                <a:latin typeface="+mn-lt"/>
              </a:rPr>
              <a:t>Bot Framework</a:t>
            </a:r>
          </a:p>
        </p:txBody>
      </p:sp>
      <p:sp>
        <p:nvSpPr>
          <p:cNvPr id="7" name="TextBox 6"/>
          <p:cNvSpPr txBox="1"/>
          <p:nvPr/>
        </p:nvSpPr>
        <p:spPr>
          <a:xfrm>
            <a:off x="564707" y="1276220"/>
            <a:ext cx="6324600" cy="5262979"/>
          </a:xfrm>
          <a:prstGeom prst="rect">
            <a:avLst/>
          </a:prstGeom>
          <a:noFill/>
        </p:spPr>
        <p:txBody>
          <a:bodyPr wrap="square" rtlCol="0">
            <a:spAutoFit/>
          </a:bodyPr>
          <a:lstStyle/>
          <a:p>
            <a:r>
              <a:rPr lang="en-US" sz="2800" dirty="0"/>
              <a:t>Bot Framework</a:t>
            </a:r>
          </a:p>
          <a:p>
            <a:endParaRPr lang="en-US" sz="2800" dirty="0"/>
          </a:p>
          <a:p>
            <a:r>
              <a:rPr lang="en-US" sz="2800" dirty="0"/>
              <a:t>Bot Framework is a Microsoft – operated service and SDK</a:t>
            </a:r>
          </a:p>
          <a:p>
            <a:endParaRPr lang="en-US" sz="2800" b="1" dirty="0"/>
          </a:p>
          <a:p>
            <a:r>
              <a:rPr lang="en-US" sz="2800" dirty="0"/>
              <a:t>Bot Framework is one of many tools Microsoft offers for building a complete bot</a:t>
            </a:r>
          </a:p>
          <a:p>
            <a:endParaRPr lang="en-US" sz="2800" dirty="0"/>
          </a:p>
          <a:p>
            <a:r>
              <a:rPr lang="en-US" sz="2800" dirty="0"/>
              <a:t>Others include: LUIS, Speech APIs, Azure, more</a:t>
            </a:r>
          </a:p>
          <a:p>
            <a:endParaRPr lang="en-US" sz="2800" b="1" dirty="0"/>
          </a:p>
        </p:txBody>
      </p:sp>
      <p:pic>
        <p:nvPicPr>
          <p:cNvPr id="1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837" y="6135610"/>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56189" y="1276220"/>
            <a:ext cx="4416919" cy="52911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765732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837" y="6135610"/>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4976153" y="1810947"/>
            <a:ext cx="3205945" cy="130531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Logic</a:t>
            </a:r>
          </a:p>
        </p:txBody>
      </p:sp>
      <p:sp>
        <p:nvSpPr>
          <p:cNvPr id="3" name="TextBox 2"/>
          <p:cNvSpPr txBox="1"/>
          <p:nvPr/>
        </p:nvSpPr>
        <p:spPr>
          <a:xfrm>
            <a:off x="5181062" y="1229839"/>
            <a:ext cx="2685704" cy="507831"/>
          </a:xfrm>
          <a:prstGeom prst="rect">
            <a:avLst/>
          </a:prstGeom>
          <a:noFill/>
        </p:spPr>
        <p:txBody>
          <a:bodyPr wrap="square" rtlCol="0">
            <a:spAutoFit/>
          </a:bodyPr>
          <a:lstStyle/>
          <a:p>
            <a:pPr algn="ctr"/>
            <a:r>
              <a:rPr lang="en-US" sz="2700" dirty="0"/>
              <a:t>Your bot</a:t>
            </a:r>
          </a:p>
        </p:txBody>
      </p:sp>
      <p:sp>
        <p:nvSpPr>
          <p:cNvPr id="9" name="Rectangle 8"/>
          <p:cNvSpPr/>
          <p:nvPr/>
        </p:nvSpPr>
        <p:spPr>
          <a:xfrm>
            <a:off x="5288585" y="3248609"/>
            <a:ext cx="2852803" cy="838200"/>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00" dirty="0"/>
              <a:t>Bot Builder SDK</a:t>
            </a:r>
          </a:p>
          <a:p>
            <a:pPr algn="ctr"/>
            <a:r>
              <a:rPr lang="en-US" sz="2500" dirty="0"/>
              <a:t>(Node.js + c#)</a:t>
            </a:r>
          </a:p>
        </p:txBody>
      </p:sp>
      <p:sp>
        <p:nvSpPr>
          <p:cNvPr id="4" name="Rectangle 3"/>
          <p:cNvSpPr/>
          <p:nvPr/>
        </p:nvSpPr>
        <p:spPr>
          <a:xfrm>
            <a:off x="3971214" y="1176912"/>
            <a:ext cx="5105400" cy="3211642"/>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p:cNvSpPr/>
          <p:nvPr/>
        </p:nvSpPr>
        <p:spPr>
          <a:xfrm>
            <a:off x="7956919" y="5249862"/>
            <a:ext cx="1676400" cy="885748"/>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LUIS</a:t>
            </a:r>
          </a:p>
        </p:txBody>
      </p:sp>
      <p:sp>
        <p:nvSpPr>
          <p:cNvPr id="23" name="Rectangle 22"/>
          <p:cNvSpPr/>
          <p:nvPr/>
        </p:nvSpPr>
        <p:spPr>
          <a:xfrm>
            <a:off x="3299754" y="5249862"/>
            <a:ext cx="1676400" cy="88574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Web </a:t>
            </a:r>
          </a:p>
          <a:p>
            <a:pPr algn="ctr"/>
            <a:r>
              <a:rPr lang="en-US" sz="2400" dirty="0"/>
              <a:t>service</a:t>
            </a:r>
          </a:p>
        </p:txBody>
      </p:sp>
      <p:cxnSp>
        <p:nvCxnSpPr>
          <p:cNvPr id="25" name="Elbow Connector 24"/>
          <p:cNvCxnSpPr/>
          <p:nvPr/>
        </p:nvCxnSpPr>
        <p:spPr>
          <a:xfrm rot="5400000">
            <a:off x="3456242" y="3528713"/>
            <a:ext cx="2101597" cy="1276696"/>
          </a:xfrm>
          <a:prstGeom prst="bentConnector3">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27" name="Elbow Connector 26"/>
          <p:cNvCxnSpPr/>
          <p:nvPr/>
        </p:nvCxnSpPr>
        <p:spPr>
          <a:xfrm rot="16200000" flipH="1">
            <a:off x="7575863" y="4441884"/>
            <a:ext cx="1131049" cy="420901"/>
          </a:xfrm>
          <a:prstGeom prst="bentConnector3">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37" name="Title 2"/>
          <p:cNvSpPr txBox="1">
            <a:spLocks/>
          </p:cNvSpPr>
          <p:nvPr/>
        </p:nvSpPr>
        <p:spPr>
          <a:xfrm>
            <a:off x="504717" y="246350"/>
            <a:ext cx="11889564" cy="1614617"/>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5400" b="1" dirty="0">
                <a:latin typeface="+mn-lt"/>
              </a:rPr>
              <a:t>Bot Framework – Part 1</a:t>
            </a:r>
          </a:p>
        </p:txBody>
      </p:sp>
    </p:spTree>
    <p:extLst>
      <p:ext uri="{BB962C8B-B14F-4D97-AF65-F5344CB8AC3E}">
        <p14:creationId xmlns:p14="http://schemas.microsoft.com/office/powerpoint/2010/main" val="41365054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2"/>
          <p:cNvSpPr txBox="1">
            <a:spLocks/>
          </p:cNvSpPr>
          <p:nvPr/>
        </p:nvSpPr>
        <p:spPr>
          <a:xfrm>
            <a:off x="504717" y="246350"/>
            <a:ext cx="11889564" cy="1614617"/>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5400" b="1" dirty="0">
                <a:latin typeface="+mn-lt"/>
              </a:rPr>
              <a:t>Bot Framework – Part 2</a:t>
            </a:r>
          </a:p>
          <a:p>
            <a:pPr algn="just"/>
            <a:r>
              <a:rPr lang="en-US" sz="4400" b="1" i="1" dirty="0">
                <a:latin typeface="+mn-lt"/>
              </a:rPr>
              <a:t>Bot Connector</a:t>
            </a:r>
          </a:p>
        </p:txBody>
      </p:sp>
      <p:pic>
        <p:nvPicPr>
          <p:cNvPr id="1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6587" y="6135610"/>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4180005" y="2238587"/>
            <a:ext cx="2667000" cy="762000"/>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Portal</a:t>
            </a:r>
          </a:p>
        </p:txBody>
      </p:sp>
      <p:sp>
        <p:nvSpPr>
          <p:cNvPr id="6" name="Rectangle 5"/>
          <p:cNvSpPr/>
          <p:nvPr/>
        </p:nvSpPr>
        <p:spPr>
          <a:xfrm>
            <a:off x="3692355" y="3505914"/>
            <a:ext cx="3513963" cy="2249661"/>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Bot Connector </a:t>
            </a:r>
          </a:p>
          <a:p>
            <a:pPr algn="ctr"/>
            <a:endParaRPr lang="en-US" sz="2000" dirty="0">
              <a:solidFill>
                <a:schemeClr val="bg1"/>
              </a:solidFill>
            </a:endParaRPr>
          </a:p>
          <a:p>
            <a:pPr algn="ctr"/>
            <a:r>
              <a:rPr lang="en-US" sz="2000" dirty="0">
                <a:solidFill>
                  <a:schemeClr val="bg1"/>
                </a:solidFill>
              </a:rPr>
              <a:t>Send/receive messages </a:t>
            </a:r>
          </a:p>
          <a:p>
            <a:pPr algn="ctr"/>
            <a:r>
              <a:rPr lang="en-US" sz="2000" dirty="0">
                <a:solidFill>
                  <a:schemeClr val="bg1"/>
                </a:solidFill>
              </a:rPr>
              <a:t>Store state</a:t>
            </a:r>
          </a:p>
          <a:p>
            <a:pPr algn="ctr"/>
            <a:r>
              <a:rPr lang="en-US" sz="2000" dirty="0">
                <a:solidFill>
                  <a:schemeClr val="bg1"/>
                </a:solidFill>
              </a:rPr>
              <a:t>Translation</a:t>
            </a:r>
          </a:p>
          <a:p>
            <a:pPr algn="ctr"/>
            <a:r>
              <a:rPr lang="en-US" sz="2000" dirty="0">
                <a:solidFill>
                  <a:schemeClr val="bg1"/>
                </a:solidFill>
              </a:rPr>
              <a:t>Telemetry</a:t>
            </a:r>
          </a:p>
          <a:p>
            <a:pPr algn="ctr"/>
            <a:r>
              <a:rPr lang="en-US" sz="2000" dirty="0">
                <a:solidFill>
                  <a:schemeClr val="bg1"/>
                </a:solidFill>
              </a:rPr>
              <a:t>…</a:t>
            </a:r>
          </a:p>
        </p:txBody>
      </p:sp>
      <p:cxnSp>
        <p:nvCxnSpPr>
          <p:cNvPr id="8" name="Straight Arrow Connector 7"/>
          <p:cNvCxnSpPr/>
          <p:nvPr/>
        </p:nvCxnSpPr>
        <p:spPr>
          <a:xfrm>
            <a:off x="5497379" y="3000587"/>
            <a:ext cx="0" cy="457200"/>
          </a:xfrm>
          <a:prstGeom prst="straightConnector1">
            <a:avLst/>
          </a:prstGeom>
          <a:ln>
            <a:solidFill>
              <a:schemeClr val="bg2">
                <a:lumMod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1074147" y="3698007"/>
            <a:ext cx="1600200" cy="1219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Your bot</a:t>
            </a:r>
          </a:p>
        </p:txBody>
      </p:sp>
      <p:pic>
        <p:nvPicPr>
          <p:cNvPr id="307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75637" y="2198783"/>
            <a:ext cx="2933700" cy="40983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TextBox 14"/>
          <p:cNvSpPr txBox="1"/>
          <p:nvPr/>
        </p:nvSpPr>
        <p:spPr>
          <a:xfrm>
            <a:off x="9018587" y="1761532"/>
            <a:ext cx="1447800" cy="400110"/>
          </a:xfrm>
          <a:prstGeom prst="rect">
            <a:avLst/>
          </a:prstGeom>
          <a:noFill/>
        </p:spPr>
        <p:txBody>
          <a:bodyPr wrap="square" rtlCol="0">
            <a:spAutoFit/>
          </a:bodyPr>
          <a:lstStyle/>
          <a:p>
            <a:pPr algn="ctr"/>
            <a:r>
              <a:rPr lang="en-US" sz="2000" dirty="0"/>
              <a:t>Channels</a:t>
            </a:r>
          </a:p>
        </p:txBody>
      </p:sp>
      <p:cxnSp>
        <p:nvCxnSpPr>
          <p:cNvPr id="28" name="Straight Arrow Connector 27"/>
          <p:cNvCxnSpPr/>
          <p:nvPr/>
        </p:nvCxnSpPr>
        <p:spPr>
          <a:xfrm>
            <a:off x="2674347" y="4256052"/>
            <a:ext cx="990600" cy="0"/>
          </a:xfrm>
          <a:prstGeom prst="straightConnector1">
            <a:avLst/>
          </a:prstGeom>
          <a:ln>
            <a:solidFill>
              <a:schemeClr val="bg2">
                <a:lumMod val="50000"/>
              </a:schemeClr>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a:off x="7206318" y="4267960"/>
            <a:ext cx="990600" cy="0"/>
          </a:xfrm>
          <a:prstGeom prst="straightConnector1">
            <a:avLst/>
          </a:prstGeom>
          <a:ln>
            <a:solidFill>
              <a:schemeClr val="bg2">
                <a:lumMod val="50000"/>
              </a:schemeClr>
            </a:solidFill>
            <a:headEnd type="arrow"/>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64698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837" y="6025028"/>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itle 2"/>
          <p:cNvSpPr txBox="1">
            <a:spLocks/>
          </p:cNvSpPr>
          <p:nvPr/>
        </p:nvSpPr>
        <p:spPr>
          <a:xfrm>
            <a:off x="504717" y="246351"/>
            <a:ext cx="11889564" cy="104111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5400" b="1" dirty="0">
                <a:latin typeface="+mn-lt"/>
              </a:rPr>
              <a:t>Bot Connector Message</a:t>
            </a:r>
            <a:endParaRPr lang="en-US" sz="4400" b="1" i="1" dirty="0">
              <a:latin typeface="+mn-lt"/>
            </a:endParaRPr>
          </a:p>
        </p:txBody>
      </p:sp>
      <p:sp>
        <p:nvSpPr>
          <p:cNvPr id="10" name="Rectangle 9"/>
          <p:cNvSpPr/>
          <p:nvPr/>
        </p:nvSpPr>
        <p:spPr>
          <a:xfrm>
            <a:off x="590859" y="1183356"/>
            <a:ext cx="2258600" cy="838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Your bot</a:t>
            </a:r>
          </a:p>
        </p:txBody>
      </p:sp>
      <p:sp>
        <p:nvSpPr>
          <p:cNvPr id="11" name="Rectangle 10"/>
          <p:cNvSpPr/>
          <p:nvPr/>
        </p:nvSpPr>
        <p:spPr>
          <a:xfrm>
            <a:off x="9379779" y="1125956"/>
            <a:ext cx="2258600" cy="838200"/>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Bot </a:t>
            </a:r>
          </a:p>
          <a:p>
            <a:pPr algn="ctr"/>
            <a:r>
              <a:rPr lang="en-US" sz="2000" b="1" dirty="0"/>
              <a:t>Connector</a:t>
            </a:r>
          </a:p>
        </p:txBody>
      </p:sp>
      <p:cxnSp>
        <p:nvCxnSpPr>
          <p:cNvPr id="13" name="Straight Arrow Connector 12"/>
          <p:cNvCxnSpPr/>
          <p:nvPr/>
        </p:nvCxnSpPr>
        <p:spPr>
          <a:xfrm>
            <a:off x="3336758" y="1524000"/>
            <a:ext cx="5548479" cy="0"/>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500311" y="2278062"/>
            <a:ext cx="9144000" cy="4278094"/>
          </a:xfrm>
          <a:prstGeom prst="rect">
            <a:avLst/>
          </a:prstGeom>
          <a:noFill/>
        </p:spPr>
        <p:txBody>
          <a:bodyPr wrap="square" rtlCol="0">
            <a:spAutoFit/>
          </a:bodyPr>
          <a:lstStyle/>
          <a:p>
            <a:r>
              <a:rPr lang="en-US" sz="1600" dirty="0"/>
              <a:t>{</a:t>
            </a:r>
          </a:p>
          <a:p>
            <a:pPr lvl="1"/>
            <a:r>
              <a:rPr lang="en-US" sz="1600" dirty="0"/>
              <a:t>“type” : “message” ,</a:t>
            </a:r>
          </a:p>
          <a:p>
            <a:pPr lvl="1"/>
            <a:r>
              <a:rPr lang="en-US" sz="1600" dirty="0"/>
              <a:t>“id” : 68YrxgtB53Y” ,</a:t>
            </a:r>
          </a:p>
          <a:p>
            <a:pPr lvl="1"/>
            <a:r>
              <a:rPr lang="en-US" sz="1600" dirty="0"/>
              <a:t>“conversationId” : “DphpaFQrDuZDKyCez4AFGcT4vy5aQDjellLGIjB8v18MFtb”,</a:t>
            </a:r>
          </a:p>
          <a:p>
            <a:pPr lvl="1"/>
            <a:r>
              <a:rPr lang="en-US" sz="1600" dirty="0"/>
              <a:t>“language” : “en” ,</a:t>
            </a:r>
          </a:p>
          <a:p>
            <a:pPr lvl="1"/>
            <a:r>
              <a:rPr lang="en-US" sz="1600" dirty="0"/>
              <a:t>“text” : “You can say \ “/ order\”  to order!”,</a:t>
            </a:r>
          </a:p>
          <a:p>
            <a:pPr lvl="1"/>
            <a:r>
              <a:rPr lang="en-US" sz="1600" dirty="0"/>
              <a:t>“attachments” : [ ],</a:t>
            </a:r>
          </a:p>
          <a:p>
            <a:pPr lvl="1"/>
            <a:r>
              <a:rPr lang="en-US" sz="1600" dirty="0"/>
              <a:t>“from” : { </a:t>
            </a:r>
          </a:p>
          <a:p>
            <a:pPr lvl="1"/>
            <a:r>
              <a:rPr lang="en-US" sz="1600" dirty="0"/>
              <a:t>     “name” : “+12065551212”,</a:t>
            </a:r>
          </a:p>
          <a:p>
            <a:pPr lvl="1"/>
            <a:r>
              <a:rPr lang="en-US" sz="1600" dirty="0"/>
              <a:t>     “channelId” : “sms”,</a:t>
            </a:r>
          </a:p>
          <a:p>
            <a:pPr lvl="1"/>
            <a:r>
              <a:rPr lang="en-US" sz="1600" dirty="0"/>
              <a:t>     “address” : “ +12065551212”,</a:t>
            </a:r>
          </a:p>
          <a:p>
            <a:pPr lvl="1"/>
            <a:r>
              <a:rPr lang="en-US" sz="1600" dirty="0"/>
              <a:t>     “id” : “Ro52hKN287”,</a:t>
            </a:r>
          </a:p>
          <a:p>
            <a:pPr lvl="1"/>
            <a:r>
              <a:rPr lang="en-US" sz="1600" dirty="0"/>
              <a:t>     “isBot” : false</a:t>
            </a:r>
          </a:p>
          <a:p>
            <a:pPr lvl="1"/>
            <a:r>
              <a:rPr lang="en-US" sz="1600" dirty="0"/>
              <a:t>},</a:t>
            </a:r>
          </a:p>
          <a:p>
            <a:pPr lvl="1"/>
            <a:r>
              <a:rPr lang="en-US" sz="1600" dirty="0"/>
              <a:t>“channelData” : { SMS data here },</a:t>
            </a:r>
          </a:p>
          <a:p>
            <a:pPr lvl="1"/>
            <a:r>
              <a:rPr lang="en-US" sz="1600" dirty="0"/>
              <a:t>…</a:t>
            </a:r>
          </a:p>
          <a:p>
            <a:r>
              <a:rPr lang="en-US" sz="1600" dirty="0"/>
              <a:t>}</a:t>
            </a:r>
          </a:p>
        </p:txBody>
      </p:sp>
    </p:spTree>
    <p:extLst>
      <p:ext uri="{BB962C8B-B14F-4D97-AF65-F5344CB8AC3E}">
        <p14:creationId xmlns:p14="http://schemas.microsoft.com/office/powerpoint/2010/main" val="5281372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p:nvPr/>
        </p:nvPicPr>
        <p:blipFill rotWithShape="1">
          <a:blip r:embed="rId3"/>
          <a:srcRect l="20352" t="29608" r="42132" b="37037"/>
          <a:stretch/>
        </p:blipFill>
        <p:spPr bwMode="auto">
          <a:xfrm>
            <a:off x="0" y="1326986"/>
            <a:ext cx="12436475" cy="5667539"/>
          </a:xfrm>
          <a:prstGeom prst="rect">
            <a:avLst/>
          </a:prstGeom>
          <a:ln>
            <a:noFill/>
          </a:ln>
          <a:extLst>
            <a:ext uri="{53640926-AAD7-44D8-BBD7-CCE9431645EC}">
              <a14:shadowObscured xmlns:a14="http://schemas.microsoft.com/office/drawing/2010/main"/>
            </a:ext>
          </a:extLst>
        </p:spPr>
      </p:pic>
      <p:sp>
        <p:nvSpPr>
          <p:cNvPr id="9" name="Title 2"/>
          <p:cNvSpPr txBox="1">
            <a:spLocks/>
          </p:cNvSpPr>
          <p:nvPr/>
        </p:nvSpPr>
        <p:spPr>
          <a:xfrm>
            <a:off x="504717" y="246351"/>
            <a:ext cx="11889564" cy="104111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5400" b="1" dirty="0">
                <a:latin typeface="+mn-lt"/>
              </a:rPr>
              <a:t>MessagesController</a:t>
            </a:r>
            <a:endParaRPr lang="en-US" sz="4400" b="1" i="1" dirty="0">
              <a:latin typeface="+mn-lt"/>
            </a:endParaRPr>
          </a:p>
        </p:txBody>
      </p:sp>
    </p:spTree>
    <p:extLst>
      <p:ext uri="{BB962C8B-B14F-4D97-AF65-F5344CB8AC3E}">
        <p14:creationId xmlns:p14="http://schemas.microsoft.com/office/powerpoint/2010/main" val="23420562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p:nvPr/>
        </p:nvPicPr>
        <p:blipFill rotWithShape="1">
          <a:blip r:embed="rId3"/>
          <a:srcRect l="20353" t="30070" r="38146" b="37607"/>
          <a:stretch/>
        </p:blipFill>
        <p:spPr bwMode="auto">
          <a:xfrm>
            <a:off x="-1" y="1439862"/>
            <a:ext cx="12436476" cy="5591941"/>
          </a:xfrm>
          <a:prstGeom prst="rect">
            <a:avLst/>
          </a:prstGeom>
          <a:ln>
            <a:noFill/>
          </a:ln>
          <a:extLst>
            <a:ext uri="{53640926-AAD7-44D8-BBD7-CCE9431645EC}">
              <a14:shadowObscured xmlns:a14="http://schemas.microsoft.com/office/drawing/2010/main"/>
            </a:ext>
          </a:extLst>
        </p:spPr>
      </p:pic>
      <p:sp>
        <p:nvSpPr>
          <p:cNvPr id="4" name="Title 2"/>
          <p:cNvSpPr txBox="1">
            <a:spLocks/>
          </p:cNvSpPr>
          <p:nvPr/>
        </p:nvSpPr>
        <p:spPr>
          <a:xfrm>
            <a:off x="504717" y="246351"/>
            <a:ext cx="11889564" cy="104111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4400" b="1" dirty="0">
                <a:latin typeface="+mn-lt"/>
              </a:rPr>
              <a:t>RootDialog</a:t>
            </a:r>
          </a:p>
        </p:txBody>
      </p:sp>
    </p:spTree>
    <p:extLst>
      <p:ext uri="{BB962C8B-B14F-4D97-AF65-F5344CB8AC3E}">
        <p14:creationId xmlns:p14="http://schemas.microsoft.com/office/powerpoint/2010/main" val="37817875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9860494-B323-43FA-9F87-1B55842D0879}"/>
              </a:ext>
            </a:extLst>
          </p:cNvPr>
          <p:cNvSpPr>
            <a:spLocks noGrp="1"/>
          </p:cNvSpPr>
          <p:nvPr>
            <p:ph type="title"/>
          </p:nvPr>
        </p:nvSpPr>
        <p:spPr>
          <a:xfrm>
            <a:off x="97042" y="2831590"/>
            <a:ext cx="7114249" cy="917575"/>
          </a:xfrm>
        </p:spPr>
        <p:txBody>
          <a:bodyPr>
            <a:noAutofit/>
          </a:bodyPr>
          <a:lstStyle/>
          <a:p>
            <a:pPr algn="ctr"/>
            <a:r>
              <a:rPr lang="en-US" sz="7000" spc="-102" dirty="0">
                <a:ln w="3175">
                  <a:noFill/>
                </a:ln>
                <a:gradFill>
                  <a:gsLst>
                    <a:gs pos="1250">
                      <a:schemeClr val="tx1"/>
                    </a:gs>
                    <a:gs pos="100000">
                      <a:schemeClr val="tx1"/>
                    </a:gs>
                  </a:gsLst>
                  <a:lin ang="5400000" scaled="0"/>
                </a:gradFill>
                <a:latin typeface="+mn-lt"/>
                <a:ea typeface="+mn-ea"/>
                <a:cs typeface="Segoe UI" pitchFamily="34" charset="0"/>
              </a:rPr>
              <a:t>Key Concepts</a:t>
            </a:r>
            <a:endParaRPr lang="en-US" sz="7000" dirty="0">
              <a:latin typeface="+mn-lt"/>
            </a:endParaRPr>
          </a:p>
        </p:txBody>
      </p:sp>
      <p:sp>
        <p:nvSpPr>
          <p:cNvPr id="4" name="Content Placeholder 3">
            <a:extLst>
              <a:ext uri="{FF2B5EF4-FFF2-40B4-BE49-F238E27FC236}">
                <a16:creationId xmlns:a16="http://schemas.microsoft.com/office/drawing/2014/main" xmlns="" id="{6C54C80F-1BBA-40C4-B39C-2506D16142FC}"/>
              </a:ext>
            </a:extLst>
          </p:cNvPr>
          <p:cNvSpPr>
            <a:spLocks noGrp="1"/>
          </p:cNvSpPr>
          <p:nvPr>
            <p:ph sz="quarter" idx="11"/>
          </p:nvPr>
        </p:nvSpPr>
        <p:spPr/>
        <p:txBody>
          <a:bodyPr/>
          <a:lstStyle/>
          <a:p>
            <a:endParaRPr lang="en-US"/>
          </a:p>
        </p:txBody>
      </p:sp>
      <p:pic>
        <p:nvPicPr>
          <p:cNvPr id="5" name="Picture 4">
            <a:extLst>
              <a:ext uri="{FF2B5EF4-FFF2-40B4-BE49-F238E27FC236}">
                <a16:creationId xmlns:a16="http://schemas.microsoft.com/office/drawing/2014/main" xmlns="" id="{7BD728B5-9D75-462C-A194-C721431C3AD2}"/>
              </a:ext>
            </a:extLst>
          </p:cNvPr>
          <p:cNvPicPr>
            <a:picLocks noChangeAspect="1"/>
          </p:cNvPicPr>
          <p:nvPr/>
        </p:nvPicPr>
        <p:blipFill>
          <a:blip r:embed="rId3"/>
          <a:stretch>
            <a:fillRect/>
          </a:stretch>
        </p:blipFill>
        <p:spPr>
          <a:xfrm>
            <a:off x="7215764" y="295275"/>
            <a:ext cx="5225184" cy="6075506"/>
          </a:xfrm>
          <a:prstGeom prst="rect">
            <a:avLst/>
          </a:prstGeom>
        </p:spPr>
      </p:pic>
      <p:pic>
        <p:nvPicPr>
          <p:cNvPr id="6" name="Picture 5">
            <a:extLst>
              <a:ext uri="{FF2B5EF4-FFF2-40B4-BE49-F238E27FC236}">
                <a16:creationId xmlns:a16="http://schemas.microsoft.com/office/drawing/2014/main" xmlns="" id="{DD537BC3-5083-4E84-92CA-B19BAC962B6C}"/>
              </a:ext>
            </a:extLst>
          </p:cNvPr>
          <p:cNvPicPr>
            <a:picLocks noChangeAspect="1"/>
          </p:cNvPicPr>
          <p:nvPr/>
        </p:nvPicPr>
        <p:blipFill rotWithShape="1">
          <a:blip r:embed="rId3"/>
          <a:srcRect b="77273"/>
          <a:stretch/>
        </p:blipFill>
        <p:spPr>
          <a:xfrm>
            <a:off x="7211291" y="4836092"/>
            <a:ext cx="5225184" cy="2158433"/>
          </a:xfrm>
          <a:prstGeom prst="rect">
            <a:avLst/>
          </a:prstGeom>
        </p:spPr>
      </p:pic>
      <p:pic>
        <p:nvPicPr>
          <p:cNvPr id="7" name="Picture 6">
            <a:extLst>
              <a:ext uri="{FF2B5EF4-FFF2-40B4-BE49-F238E27FC236}">
                <a16:creationId xmlns:a16="http://schemas.microsoft.com/office/drawing/2014/main" xmlns="" id="{C36949DF-4B2B-4ACD-BE69-5AAD10350B6D}"/>
              </a:ext>
            </a:extLst>
          </p:cNvPr>
          <p:cNvPicPr>
            <a:picLocks noChangeAspect="1"/>
          </p:cNvPicPr>
          <p:nvPr/>
        </p:nvPicPr>
        <p:blipFill rotWithShape="1">
          <a:blip r:embed="rId3"/>
          <a:srcRect b="77273"/>
          <a:stretch/>
        </p:blipFill>
        <p:spPr>
          <a:xfrm>
            <a:off x="7211291" y="1"/>
            <a:ext cx="5225184" cy="1744662"/>
          </a:xfrm>
          <a:prstGeom prst="rect">
            <a:avLst/>
          </a:prstGeom>
        </p:spPr>
      </p:pic>
    </p:spTree>
    <p:extLst>
      <p:ext uri="{BB962C8B-B14F-4D97-AF65-F5344CB8AC3E}">
        <p14:creationId xmlns:p14="http://schemas.microsoft.com/office/powerpoint/2010/main" val="2721163956"/>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2"/>
          <p:cNvSpPr txBox="1">
            <a:spLocks/>
          </p:cNvSpPr>
          <p:nvPr/>
        </p:nvSpPr>
        <p:spPr>
          <a:xfrm>
            <a:off x="520759" y="358645"/>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5400" b="1" dirty="0">
                <a:latin typeface="+mn-lt"/>
              </a:rPr>
              <a:t>What a Bot is Not</a:t>
            </a:r>
          </a:p>
        </p:txBody>
      </p:sp>
      <p:pic>
        <p:nvPicPr>
          <p:cNvPr id="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837" y="6025028"/>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 name="TextBox 19">
            <a:extLst>
              <a:ext uri="{FF2B5EF4-FFF2-40B4-BE49-F238E27FC236}">
                <a16:creationId xmlns:a16="http://schemas.microsoft.com/office/drawing/2014/main" xmlns="" id="{ED607015-6DE8-43FF-AC7F-0B296BC987D4}"/>
              </a:ext>
            </a:extLst>
          </p:cNvPr>
          <p:cNvSpPr txBox="1"/>
          <p:nvPr/>
        </p:nvSpPr>
        <p:spPr>
          <a:xfrm>
            <a:off x="564707" y="1592262"/>
            <a:ext cx="5043930" cy="1938992"/>
          </a:xfrm>
          <a:prstGeom prst="rect">
            <a:avLst/>
          </a:prstGeom>
          <a:noFill/>
        </p:spPr>
        <p:txBody>
          <a:bodyPr wrap="square" rtlCol="0">
            <a:spAutoFit/>
          </a:bodyPr>
          <a:lstStyle/>
          <a:p>
            <a:pPr marL="342900" indent="-342900">
              <a:buFontTx/>
              <a:buChar char="-"/>
            </a:pPr>
            <a:r>
              <a:rPr lang="en-US" sz="2400" dirty="0"/>
              <a:t>Artificial Intelligence only</a:t>
            </a:r>
          </a:p>
          <a:p>
            <a:endParaRPr lang="en-US" sz="2400" dirty="0"/>
          </a:p>
          <a:p>
            <a:pPr marL="342900" indent="-342900">
              <a:buFontTx/>
              <a:buChar char="-"/>
            </a:pPr>
            <a:r>
              <a:rPr lang="en-US" sz="2400" dirty="0"/>
              <a:t>Text interfaces only</a:t>
            </a:r>
          </a:p>
          <a:p>
            <a:endParaRPr lang="en-US" sz="2400" dirty="0"/>
          </a:p>
          <a:p>
            <a:pPr marL="342900" indent="-342900">
              <a:buFontTx/>
              <a:buChar char="-"/>
            </a:pPr>
            <a:r>
              <a:rPr lang="en-US" sz="2400" dirty="0"/>
              <a:t>Natural Language Processing only</a:t>
            </a:r>
          </a:p>
        </p:txBody>
      </p:sp>
      <p:pic>
        <p:nvPicPr>
          <p:cNvPr id="1026"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12420" t="4354" r="10212" b="2990"/>
          <a:stretch/>
        </p:blipFill>
        <p:spPr bwMode="auto">
          <a:xfrm>
            <a:off x="5708841" y="1646138"/>
            <a:ext cx="989943" cy="42237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6673758" y="1646138"/>
            <a:ext cx="5083843" cy="615553"/>
          </a:xfrm>
          <a:prstGeom prst="rect">
            <a:avLst/>
          </a:prstGeom>
          <a:noFill/>
        </p:spPr>
        <p:txBody>
          <a:bodyPr wrap="square" rtlCol="0">
            <a:spAutoFit/>
          </a:bodyPr>
          <a:lstStyle/>
          <a:p>
            <a:pPr algn="just"/>
            <a:r>
              <a:rPr lang="en-US" sz="1700" b="1" dirty="0"/>
              <a:t>ryanv  </a:t>
            </a:r>
            <a:r>
              <a:rPr lang="en-US" sz="1700" dirty="0"/>
              <a:t> 8:26 AM</a:t>
            </a:r>
          </a:p>
          <a:p>
            <a:pPr algn="just"/>
            <a:r>
              <a:rPr lang="en-US" sz="1700" dirty="0"/>
              <a:t>Cancel</a:t>
            </a:r>
          </a:p>
        </p:txBody>
      </p:sp>
      <p:sp>
        <p:nvSpPr>
          <p:cNvPr id="10" name="TextBox 9"/>
          <p:cNvSpPr txBox="1"/>
          <p:nvPr/>
        </p:nvSpPr>
        <p:spPr>
          <a:xfrm>
            <a:off x="6671303" y="2760558"/>
            <a:ext cx="5762718" cy="877163"/>
          </a:xfrm>
          <a:prstGeom prst="rect">
            <a:avLst/>
          </a:prstGeom>
          <a:noFill/>
        </p:spPr>
        <p:txBody>
          <a:bodyPr wrap="square" rtlCol="0">
            <a:spAutoFit/>
          </a:bodyPr>
          <a:lstStyle/>
          <a:p>
            <a:r>
              <a:rPr lang="en-US" sz="1700" b="1" dirty="0"/>
              <a:t>Azure Bot   </a:t>
            </a:r>
            <a:r>
              <a:rPr lang="en-US" sz="1700" dirty="0"/>
              <a:t>Bot 8:26 AM</a:t>
            </a:r>
          </a:p>
          <a:p>
            <a:r>
              <a:rPr lang="en-US" sz="1700" dirty="0"/>
              <a:t>You have canceled the operation. What would you like to do next?</a:t>
            </a:r>
          </a:p>
        </p:txBody>
      </p:sp>
      <p:sp>
        <p:nvSpPr>
          <p:cNvPr id="11" name="TextBox 10"/>
          <p:cNvSpPr txBox="1"/>
          <p:nvPr/>
        </p:nvSpPr>
        <p:spPr>
          <a:xfrm>
            <a:off x="6728742" y="3738706"/>
            <a:ext cx="5762718" cy="584775"/>
          </a:xfrm>
          <a:prstGeom prst="rect">
            <a:avLst/>
          </a:prstGeom>
          <a:noFill/>
        </p:spPr>
        <p:txBody>
          <a:bodyPr wrap="square" rtlCol="0">
            <a:spAutoFit/>
          </a:bodyPr>
          <a:lstStyle/>
          <a:p>
            <a:r>
              <a:rPr lang="en-US" sz="1600" b="1" dirty="0"/>
              <a:t>ryanv   </a:t>
            </a:r>
            <a:r>
              <a:rPr lang="en-US" sz="1600" dirty="0"/>
              <a:t>8:26 AM</a:t>
            </a:r>
          </a:p>
          <a:p>
            <a:r>
              <a:rPr lang="en-US" sz="1600" dirty="0"/>
              <a:t>login</a:t>
            </a:r>
          </a:p>
        </p:txBody>
      </p:sp>
      <p:sp>
        <p:nvSpPr>
          <p:cNvPr id="12" name="TextBox 11"/>
          <p:cNvSpPr txBox="1"/>
          <p:nvPr/>
        </p:nvSpPr>
        <p:spPr>
          <a:xfrm>
            <a:off x="6753997" y="4947810"/>
            <a:ext cx="5762718" cy="1077218"/>
          </a:xfrm>
          <a:prstGeom prst="rect">
            <a:avLst/>
          </a:prstGeom>
          <a:noFill/>
        </p:spPr>
        <p:txBody>
          <a:bodyPr wrap="square" rtlCol="0">
            <a:spAutoFit/>
          </a:bodyPr>
          <a:lstStyle/>
          <a:p>
            <a:r>
              <a:rPr lang="en-US" sz="1600" b="1" dirty="0"/>
              <a:t>Azure Bot   </a:t>
            </a:r>
            <a:r>
              <a:rPr lang="en-US" sz="1600" dirty="0"/>
              <a:t>Bot 8:26 AM</a:t>
            </a:r>
          </a:p>
          <a:p>
            <a:r>
              <a:rPr lang="en-US" sz="1600" dirty="0"/>
              <a:t>Please select the subscription you want to work with:</a:t>
            </a:r>
          </a:p>
          <a:p>
            <a:pPr marL="342900" indent="-342900">
              <a:buFont typeface="+mj-lt"/>
              <a:buAutoNum type="arabicPeriod"/>
            </a:pPr>
            <a:r>
              <a:rPr lang="en-US" sz="1600" dirty="0"/>
              <a:t>Event Bots</a:t>
            </a:r>
          </a:p>
          <a:p>
            <a:pPr marL="342900" indent="-342900">
              <a:buFont typeface="+mj-lt"/>
              <a:buAutoNum type="arabicPeriod"/>
            </a:pPr>
            <a:r>
              <a:rPr lang="en-US" sz="1600" dirty="0"/>
              <a:t>QA Environment 1</a:t>
            </a:r>
          </a:p>
        </p:txBody>
      </p:sp>
    </p:spTree>
    <p:extLst>
      <p:ext uri="{BB962C8B-B14F-4D97-AF65-F5344CB8AC3E}">
        <p14:creationId xmlns:p14="http://schemas.microsoft.com/office/powerpoint/2010/main" val="59126344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53689" y="6240462"/>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7" name="Title 2"/>
          <p:cNvSpPr txBox="1">
            <a:spLocks/>
          </p:cNvSpPr>
          <p:nvPr/>
        </p:nvSpPr>
        <p:spPr>
          <a:xfrm>
            <a:off x="504717" y="246350"/>
            <a:ext cx="11889564" cy="1614617"/>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5400" b="1" dirty="0">
                <a:latin typeface="+mn-lt"/>
              </a:rPr>
              <a:t>Key Concepts</a:t>
            </a:r>
          </a:p>
        </p:txBody>
      </p:sp>
      <p:sp>
        <p:nvSpPr>
          <p:cNvPr id="12" name="TextBox 11">
            <a:extLst>
              <a:ext uri="{FF2B5EF4-FFF2-40B4-BE49-F238E27FC236}">
                <a16:creationId xmlns:a16="http://schemas.microsoft.com/office/drawing/2014/main" xmlns="" id="{06007DAA-0211-41FF-911E-19FF731F45AB}"/>
              </a:ext>
            </a:extLst>
          </p:cNvPr>
          <p:cNvSpPr txBox="1"/>
          <p:nvPr/>
        </p:nvSpPr>
        <p:spPr>
          <a:xfrm>
            <a:off x="564707" y="1326961"/>
            <a:ext cx="11673330" cy="5355312"/>
          </a:xfrm>
          <a:prstGeom prst="rect">
            <a:avLst/>
          </a:prstGeom>
          <a:noFill/>
        </p:spPr>
        <p:txBody>
          <a:bodyPr wrap="square" rtlCol="0">
            <a:spAutoFit/>
          </a:bodyPr>
          <a:lstStyle/>
          <a:p>
            <a:r>
              <a:rPr lang="en-US" sz="2500" b="1" u="sng" dirty="0"/>
              <a:t>Bot Connector service</a:t>
            </a:r>
          </a:p>
          <a:p>
            <a:endParaRPr lang="en-US" sz="2500" dirty="0"/>
          </a:p>
          <a:p>
            <a:pPr algn="just"/>
            <a:r>
              <a:rPr lang="en-US" sz="2500" dirty="0"/>
              <a:t>- The Bot Connector service enables your bot to exchange messages with channels configured in the </a:t>
            </a:r>
            <a:r>
              <a:rPr lang="en-US" sz="2500" dirty="0">
                <a:hlinkClick r:id="rId4"/>
              </a:rPr>
              <a:t>Bot Framework Portal</a:t>
            </a:r>
            <a:endParaRPr lang="en-US" sz="2500" dirty="0"/>
          </a:p>
          <a:p>
            <a:pPr algn="just"/>
            <a:r>
              <a:rPr lang="en-US" sz="2500" dirty="0"/>
              <a:t>- It uses industry-standard REST and JSON over HTTPS</a:t>
            </a:r>
          </a:p>
          <a:p>
            <a:r>
              <a:rPr lang="en-US" sz="2500" u="sng" dirty="0"/>
              <a:t/>
            </a:r>
            <a:br>
              <a:rPr lang="en-US" sz="2500" u="sng" dirty="0"/>
            </a:br>
            <a:r>
              <a:rPr lang="en-US" sz="2500" b="1" u="sng" dirty="0"/>
              <a:t>Client libraries</a:t>
            </a:r>
          </a:p>
          <a:p>
            <a:r>
              <a:rPr lang="en-US" sz="2500" dirty="0"/>
              <a:t/>
            </a:r>
            <a:br>
              <a:rPr lang="en-US" sz="2500" dirty="0"/>
            </a:br>
            <a:r>
              <a:rPr lang="en-US" sz="2500" dirty="0"/>
              <a:t>- The Bot Framework provides client libraries ( Bot Builder SDK) that can be used to build bots in either C# or Node.js. The SDK provides support for:</a:t>
            </a:r>
            <a:endParaRPr lang="en-US" dirty="0"/>
          </a:p>
          <a:p>
            <a:pPr marL="342900" indent="-342900">
              <a:buFont typeface="Arial" panose="020B0604020202020204" pitchFamily="34" charset="0"/>
              <a:buChar char="•"/>
            </a:pPr>
            <a:endParaRPr lang="en-US" sz="2300" dirty="0"/>
          </a:p>
          <a:p>
            <a:pPr marL="457200" indent="-457200">
              <a:buFont typeface="+mj-lt"/>
              <a:buAutoNum type="arabicPeriod"/>
            </a:pPr>
            <a:r>
              <a:rPr lang="en-US" sz="2300" dirty="0"/>
              <a:t>Dialogs that encapsulate conversational logic</a:t>
            </a:r>
          </a:p>
          <a:p>
            <a:pPr marL="457200" indent="-457200">
              <a:buFont typeface="+mj-lt"/>
              <a:buAutoNum type="arabicPeriod"/>
            </a:pPr>
            <a:r>
              <a:rPr lang="en-US" sz="2300" dirty="0"/>
              <a:t>Built-in prompts for Yes/No</a:t>
            </a:r>
          </a:p>
          <a:p>
            <a:pPr marL="457200" indent="-457200">
              <a:buFont typeface="+mj-lt"/>
              <a:buAutoNum type="arabicPeriod"/>
            </a:pPr>
            <a:r>
              <a:rPr lang="en-US" sz="2300" dirty="0"/>
              <a:t>Powerful AI frameworks such as </a:t>
            </a:r>
            <a:r>
              <a:rPr lang="en-US" sz="2300" dirty="0">
                <a:hlinkClick r:id="rId5"/>
              </a:rPr>
              <a:t>LUIS</a:t>
            </a:r>
            <a:r>
              <a:rPr lang="en-US" sz="2300" dirty="0"/>
              <a:t>, and more</a:t>
            </a:r>
          </a:p>
        </p:txBody>
      </p:sp>
    </p:spTree>
    <p:extLst>
      <p:ext uri="{BB962C8B-B14F-4D97-AF65-F5344CB8AC3E}">
        <p14:creationId xmlns:p14="http://schemas.microsoft.com/office/powerpoint/2010/main" val="42203419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53689" y="6240462"/>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7" name="Title 2"/>
          <p:cNvSpPr txBox="1">
            <a:spLocks/>
          </p:cNvSpPr>
          <p:nvPr/>
        </p:nvSpPr>
        <p:spPr>
          <a:xfrm>
            <a:off x="504717" y="246350"/>
            <a:ext cx="11889564" cy="1614617"/>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5400" b="1" dirty="0">
                <a:latin typeface="+mn-lt"/>
              </a:rPr>
              <a:t>Key Concepts</a:t>
            </a:r>
          </a:p>
        </p:txBody>
      </p:sp>
      <p:sp>
        <p:nvSpPr>
          <p:cNvPr id="12" name="TextBox 11">
            <a:extLst>
              <a:ext uri="{FF2B5EF4-FFF2-40B4-BE49-F238E27FC236}">
                <a16:creationId xmlns:a16="http://schemas.microsoft.com/office/drawing/2014/main" xmlns="" id="{06007DAA-0211-41FF-911E-19FF731F45AB}"/>
              </a:ext>
            </a:extLst>
          </p:cNvPr>
          <p:cNvSpPr txBox="1"/>
          <p:nvPr/>
        </p:nvSpPr>
        <p:spPr>
          <a:xfrm>
            <a:off x="564707" y="1326961"/>
            <a:ext cx="11673330" cy="4324261"/>
          </a:xfrm>
          <a:prstGeom prst="rect">
            <a:avLst/>
          </a:prstGeom>
          <a:noFill/>
        </p:spPr>
        <p:txBody>
          <a:bodyPr wrap="square" rtlCol="0">
            <a:spAutoFit/>
          </a:bodyPr>
          <a:lstStyle/>
          <a:p>
            <a:r>
              <a:rPr lang="en-US" sz="2500" b="1" u="sng" dirty="0"/>
              <a:t>Channel</a:t>
            </a:r>
          </a:p>
          <a:p>
            <a:endParaRPr lang="en-US" sz="2500" b="1" u="sng" dirty="0"/>
          </a:p>
          <a:p>
            <a:r>
              <a:rPr lang="en-US" sz="2500" dirty="0"/>
              <a:t>- A channel is the connection between the Bot Framework and communication apps such as:</a:t>
            </a:r>
          </a:p>
          <a:p>
            <a:pPr marL="809271" lvl="1" indent="-342900">
              <a:buFont typeface="Arial" pitchFamily="34" charset="0"/>
              <a:buChar char="•"/>
            </a:pPr>
            <a:r>
              <a:rPr lang="en-US" sz="2500" dirty="0"/>
              <a:t>Skype</a:t>
            </a:r>
          </a:p>
          <a:p>
            <a:pPr marL="809271" lvl="1" indent="-342900">
              <a:buFont typeface="Arial" pitchFamily="34" charset="0"/>
              <a:buChar char="•"/>
            </a:pPr>
            <a:r>
              <a:rPr lang="en-US" sz="2500" dirty="0"/>
              <a:t>Slack</a:t>
            </a:r>
          </a:p>
          <a:p>
            <a:pPr marL="809271" lvl="1" indent="-342900">
              <a:buFont typeface="Arial" pitchFamily="34" charset="0"/>
              <a:buChar char="•"/>
            </a:pPr>
            <a:r>
              <a:rPr lang="en-US" sz="2500" dirty="0"/>
              <a:t>Facebook Messenger</a:t>
            </a:r>
          </a:p>
          <a:p>
            <a:pPr marL="809271" lvl="1" indent="-342900">
              <a:buFont typeface="Arial" pitchFamily="34" charset="0"/>
              <a:buChar char="•"/>
            </a:pPr>
            <a:r>
              <a:rPr lang="en-US" sz="2500" dirty="0"/>
              <a:t>Office 365 mail</a:t>
            </a:r>
          </a:p>
          <a:p>
            <a:pPr marL="809271" lvl="1" indent="-342900">
              <a:buFont typeface="Arial" pitchFamily="34" charset="0"/>
              <a:buChar char="•"/>
            </a:pPr>
            <a:r>
              <a:rPr lang="en-US" sz="2500" dirty="0"/>
              <a:t>Others</a:t>
            </a:r>
          </a:p>
          <a:p>
            <a:r>
              <a:rPr lang="en-US" sz="2500" dirty="0"/>
              <a:t>- The Developer Portal is used to configure the channel</a:t>
            </a:r>
          </a:p>
          <a:p>
            <a:r>
              <a:rPr lang="en-US" sz="2500" dirty="0"/>
              <a:t>- Skype channel is the default channel</a:t>
            </a:r>
          </a:p>
        </p:txBody>
      </p:sp>
    </p:spTree>
    <p:extLst>
      <p:ext uri="{BB962C8B-B14F-4D97-AF65-F5344CB8AC3E}">
        <p14:creationId xmlns:p14="http://schemas.microsoft.com/office/powerpoint/2010/main" val="7540366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53689" y="6240462"/>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7" name="Title 2"/>
          <p:cNvSpPr txBox="1">
            <a:spLocks/>
          </p:cNvSpPr>
          <p:nvPr/>
        </p:nvSpPr>
        <p:spPr>
          <a:xfrm>
            <a:off x="504717" y="246350"/>
            <a:ext cx="11889564" cy="1614617"/>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5400" b="1" dirty="0">
                <a:latin typeface="+mn-lt"/>
              </a:rPr>
              <a:t>Key Concepts</a:t>
            </a:r>
          </a:p>
        </p:txBody>
      </p:sp>
      <p:sp>
        <p:nvSpPr>
          <p:cNvPr id="12" name="TextBox 11">
            <a:extLst>
              <a:ext uri="{FF2B5EF4-FFF2-40B4-BE49-F238E27FC236}">
                <a16:creationId xmlns:a16="http://schemas.microsoft.com/office/drawing/2014/main" xmlns="" id="{06007DAA-0211-41FF-911E-19FF731F45AB}"/>
              </a:ext>
            </a:extLst>
          </p:cNvPr>
          <p:cNvSpPr txBox="1"/>
          <p:nvPr/>
        </p:nvSpPr>
        <p:spPr>
          <a:xfrm>
            <a:off x="564707" y="1326961"/>
            <a:ext cx="11673330" cy="1831271"/>
          </a:xfrm>
          <a:prstGeom prst="rect">
            <a:avLst/>
          </a:prstGeom>
          <a:noFill/>
        </p:spPr>
        <p:txBody>
          <a:bodyPr wrap="square" rtlCol="0">
            <a:spAutoFit/>
          </a:bodyPr>
          <a:lstStyle/>
          <a:p>
            <a:r>
              <a:rPr lang="en-US" sz="2500" b="1" u="sng" dirty="0"/>
              <a:t>Activity</a:t>
            </a:r>
          </a:p>
          <a:p>
            <a:endParaRPr lang="en-US" sz="2500" dirty="0"/>
          </a:p>
          <a:p>
            <a:pPr marL="285750" indent="-285750" algn="just">
              <a:buFontTx/>
              <a:buChar char="-"/>
            </a:pPr>
            <a:r>
              <a:rPr lang="en-US" sz="2000" dirty="0"/>
              <a:t>Bot Connector service exchanges information between bot and channel (user) by passing an Activity object</a:t>
            </a:r>
            <a:endParaRPr lang="en-US" sz="2000" b="1" dirty="0"/>
          </a:p>
          <a:p>
            <a:pPr marL="342900" indent="-342900" algn="just">
              <a:buFontTx/>
              <a:buChar char="-"/>
            </a:pPr>
            <a:endParaRPr lang="en-US" sz="2300" dirty="0"/>
          </a:p>
        </p:txBody>
      </p:sp>
      <p:graphicFrame>
        <p:nvGraphicFramePr>
          <p:cNvPr id="2" name="Table 1">
            <a:extLst>
              <a:ext uri="{FF2B5EF4-FFF2-40B4-BE49-F238E27FC236}">
                <a16:creationId xmlns:a16="http://schemas.microsoft.com/office/drawing/2014/main" xmlns="" id="{89FFE211-2110-427A-987B-9A8C73AB2A0D}"/>
              </a:ext>
            </a:extLst>
          </p:cNvPr>
          <p:cNvGraphicFramePr>
            <a:graphicFrameLocks noGrp="1"/>
          </p:cNvGraphicFramePr>
          <p:nvPr>
            <p:extLst>
              <p:ext uri="{D42A27DB-BD31-4B8C-83A1-F6EECF244321}">
                <p14:modId xmlns:p14="http://schemas.microsoft.com/office/powerpoint/2010/main" val="2413371067"/>
              </p:ext>
            </p:extLst>
          </p:nvPr>
        </p:nvGraphicFramePr>
        <p:xfrm>
          <a:off x="734499" y="2948301"/>
          <a:ext cx="11430000" cy="3888595"/>
        </p:xfrm>
        <a:graphic>
          <a:graphicData uri="http://schemas.openxmlformats.org/drawingml/2006/table">
            <a:tbl>
              <a:tblPr firstRow="1">
                <a:tableStyleId>{21E4AEA4-8DFA-4A89-87EB-49C32662AFE0}</a:tableStyleId>
              </a:tblPr>
              <a:tblGrid>
                <a:gridCol w="2756439">
                  <a:extLst>
                    <a:ext uri="{9D8B030D-6E8A-4147-A177-3AD203B41FA5}">
                      <a16:colId xmlns:a16="http://schemas.microsoft.com/office/drawing/2014/main" xmlns="" val="1823252604"/>
                    </a:ext>
                  </a:extLst>
                </a:gridCol>
                <a:gridCol w="8673561">
                  <a:extLst>
                    <a:ext uri="{9D8B030D-6E8A-4147-A177-3AD203B41FA5}">
                      <a16:colId xmlns:a16="http://schemas.microsoft.com/office/drawing/2014/main" xmlns="" val="1808196183"/>
                    </a:ext>
                  </a:extLst>
                </a:gridCol>
              </a:tblGrid>
              <a:tr h="0">
                <a:tc>
                  <a:txBody>
                    <a:bodyPr/>
                    <a:lstStyle/>
                    <a:p>
                      <a:pPr algn="l" fontAlgn="b"/>
                      <a:r>
                        <a:rPr lang="en-US" sz="2000" dirty="0">
                          <a:effectLst/>
                        </a:rPr>
                        <a:t>Activity type</a:t>
                      </a:r>
                      <a:endParaRPr lang="en-US" sz="2000" b="1" dirty="0">
                        <a:effectLst/>
                        <a:latin typeface="+mn-lt"/>
                      </a:endParaRPr>
                    </a:p>
                  </a:txBody>
                  <a:tcPr marL="21484" marR="21484" marT="16113" marB="16113" anchor="b"/>
                </a:tc>
                <a:tc>
                  <a:txBody>
                    <a:bodyPr/>
                    <a:lstStyle/>
                    <a:p>
                      <a:pPr algn="l" fontAlgn="b"/>
                      <a:r>
                        <a:rPr lang="en-US" sz="2000" dirty="0">
                          <a:effectLst/>
                        </a:rPr>
                        <a:t>Description</a:t>
                      </a:r>
                      <a:endParaRPr lang="en-US" sz="2000" b="1" dirty="0">
                        <a:effectLst/>
                        <a:latin typeface="+mn-lt"/>
                      </a:endParaRPr>
                    </a:p>
                  </a:txBody>
                  <a:tcPr marL="21484" marR="21484" marT="16113" marB="16113" anchor="b"/>
                </a:tc>
                <a:extLst>
                  <a:ext uri="{0D108BD9-81ED-4DB2-BD59-A6C34878D82A}">
                    <a16:rowId xmlns:a16="http://schemas.microsoft.com/office/drawing/2014/main" xmlns="" val="715400269"/>
                  </a:ext>
                </a:extLst>
              </a:tr>
              <a:tr h="347762">
                <a:tc>
                  <a:txBody>
                    <a:bodyPr/>
                    <a:lstStyle/>
                    <a:p>
                      <a:pPr fontAlgn="t"/>
                      <a:r>
                        <a:rPr lang="en-US" sz="2000" b="1" dirty="0">
                          <a:effectLst/>
                        </a:rPr>
                        <a:t>message</a:t>
                      </a:r>
                      <a:endParaRPr lang="en-US" sz="2000" b="1" dirty="0">
                        <a:effectLst/>
                        <a:latin typeface="+mn-lt"/>
                      </a:endParaRPr>
                    </a:p>
                  </a:txBody>
                  <a:tcPr marL="21484" marR="21484" marT="16113" marB="16113"/>
                </a:tc>
                <a:tc>
                  <a:txBody>
                    <a:bodyPr/>
                    <a:lstStyle/>
                    <a:p>
                      <a:pPr fontAlgn="t"/>
                      <a:r>
                        <a:rPr lang="en-US" sz="2000" dirty="0">
                          <a:effectLst/>
                        </a:rPr>
                        <a:t>Represents a communication between bot and user.</a:t>
                      </a:r>
                      <a:endParaRPr lang="en-US" sz="2000" dirty="0">
                        <a:effectLst/>
                        <a:latin typeface="+mn-lt"/>
                      </a:endParaRPr>
                    </a:p>
                  </a:txBody>
                  <a:tcPr marL="21484" marR="21484" marT="16113" marB="16113"/>
                </a:tc>
                <a:extLst>
                  <a:ext uri="{0D108BD9-81ED-4DB2-BD59-A6C34878D82A}">
                    <a16:rowId xmlns:a16="http://schemas.microsoft.com/office/drawing/2014/main" xmlns="" val="1289076374"/>
                  </a:ext>
                </a:extLst>
              </a:tr>
              <a:tr h="700955">
                <a:tc>
                  <a:txBody>
                    <a:bodyPr/>
                    <a:lstStyle/>
                    <a:p>
                      <a:pPr fontAlgn="t"/>
                      <a:r>
                        <a:rPr lang="en-US" sz="2000" b="1" dirty="0" err="1">
                          <a:effectLst/>
                        </a:rPr>
                        <a:t>conversationUpdate</a:t>
                      </a:r>
                      <a:endParaRPr lang="en-US" sz="2000" b="1" dirty="0">
                        <a:effectLst/>
                        <a:latin typeface="+mn-lt"/>
                      </a:endParaRPr>
                    </a:p>
                  </a:txBody>
                  <a:tcPr marL="21484" marR="21484" marT="16113" marB="16113"/>
                </a:tc>
                <a:tc>
                  <a:txBody>
                    <a:bodyPr/>
                    <a:lstStyle/>
                    <a:p>
                      <a:pPr fontAlgn="t"/>
                      <a:r>
                        <a:rPr lang="en-US" sz="2000" dirty="0">
                          <a:effectLst/>
                        </a:rPr>
                        <a:t>Indicates that the bot was added to a conversation, other members were added to or removed from the conversation, or conversation metadata has changed.</a:t>
                      </a:r>
                      <a:endParaRPr lang="en-US" sz="2000" dirty="0">
                        <a:effectLst/>
                        <a:latin typeface="+mn-lt"/>
                      </a:endParaRPr>
                    </a:p>
                  </a:txBody>
                  <a:tcPr marL="21484" marR="21484" marT="16113" marB="16113"/>
                </a:tc>
                <a:extLst>
                  <a:ext uri="{0D108BD9-81ED-4DB2-BD59-A6C34878D82A}">
                    <a16:rowId xmlns:a16="http://schemas.microsoft.com/office/drawing/2014/main" xmlns="" val="66750509"/>
                  </a:ext>
                </a:extLst>
              </a:tr>
              <a:tr h="505529">
                <a:tc>
                  <a:txBody>
                    <a:bodyPr/>
                    <a:lstStyle/>
                    <a:p>
                      <a:pPr fontAlgn="t"/>
                      <a:r>
                        <a:rPr lang="en-US" sz="2000" b="1" dirty="0" err="1">
                          <a:effectLst/>
                        </a:rPr>
                        <a:t>contactRelationUpdate</a:t>
                      </a:r>
                      <a:endParaRPr lang="en-US" sz="2000" b="1" dirty="0">
                        <a:effectLst/>
                        <a:latin typeface="+mn-lt"/>
                      </a:endParaRPr>
                    </a:p>
                  </a:txBody>
                  <a:tcPr marL="21484" marR="21484" marT="16113" marB="16113"/>
                </a:tc>
                <a:tc>
                  <a:txBody>
                    <a:bodyPr/>
                    <a:lstStyle/>
                    <a:p>
                      <a:pPr fontAlgn="t"/>
                      <a:r>
                        <a:rPr lang="en-US" sz="2000" dirty="0">
                          <a:effectLst/>
                        </a:rPr>
                        <a:t>Indicates that the bot was added or removed from a user's contact list.</a:t>
                      </a:r>
                      <a:endParaRPr lang="en-US" sz="2000" dirty="0">
                        <a:effectLst/>
                        <a:latin typeface="+mn-lt"/>
                      </a:endParaRPr>
                    </a:p>
                  </a:txBody>
                  <a:tcPr marL="21484" marR="21484" marT="16113" marB="16113"/>
                </a:tc>
                <a:extLst>
                  <a:ext uri="{0D108BD9-81ED-4DB2-BD59-A6C34878D82A}">
                    <a16:rowId xmlns:a16="http://schemas.microsoft.com/office/drawing/2014/main" xmlns="" val="4253504862"/>
                  </a:ext>
                </a:extLst>
              </a:tr>
              <a:tr h="561271">
                <a:tc>
                  <a:txBody>
                    <a:bodyPr/>
                    <a:lstStyle/>
                    <a:p>
                      <a:pPr fontAlgn="t"/>
                      <a:r>
                        <a:rPr lang="en-US" sz="2000" b="1" dirty="0">
                          <a:effectLst/>
                        </a:rPr>
                        <a:t>typing</a:t>
                      </a:r>
                      <a:endParaRPr lang="en-US" sz="2000" b="1" dirty="0">
                        <a:effectLst/>
                        <a:latin typeface="+mn-lt"/>
                      </a:endParaRPr>
                    </a:p>
                  </a:txBody>
                  <a:tcPr marL="21484" marR="21484" marT="16113" marB="16113"/>
                </a:tc>
                <a:tc>
                  <a:txBody>
                    <a:bodyPr/>
                    <a:lstStyle/>
                    <a:p>
                      <a:pPr fontAlgn="t"/>
                      <a:r>
                        <a:rPr lang="en-US" sz="2000" dirty="0">
                          <a:effectLst/>
                        </a:rPr>
                        <a:t>Indicates that the user or bot is compiling a response.</a:t>
                      </a:r>
                      <a:endParaRPr lang="en-US" sz="2000" dirty="0">
                        <a:effectLst/>
                        <a:latin typeface="+mn-lt"/>
                      </a:endParaRPr>
                    </a:p>
                  </a:txBody>
                  <a:tcPr marL="21484" marR="21484" marT="16113" marB="16113"/>
                </a:tc>
                <a:extLst>
                  <a:ext uri="{0D108BD9-81ED-4DB2-BD59-A6C34878D82A}">
                    <a16:rowId xmlns:a16="http://schemas.microsoft.com/office/drawing/2014/main" xmlns="" val="560469854"/>
                  </a:ext>
                </a:extLst>
              </a:tr>
              <a:tr h="457200">
                <a:tc>
                  <a:txBody>
                    <a:bodyPr/>
                    <a:lstStyle/>
                    <a:p>
                      <a:pPr fontAlgn="t"/>
                      <a:r>
                        <a:rPr lang="en-US" sz="2000" b="1" dirty="0">
                          <a:effectLst/>
                        </a:rPr>
                        <a:t>ping</a:t>
                      </a:r>
                      <a:endParaRPr lang="en-US" sz="2000" b="1" dirty="0">
                        <a:effectLst/>
                        <a:latin typeface="+mn-lt"/>
                      </a:endParaRPr>
                    </a:p>
                  </a:txBody>
                  <a:tcPr marL="21484" marR="21484" marT="16113" marB="16113"/>
                </a:tc>
                <a:tc>
                  <a:txBody>
                    <a:bodyPr/>
                    <a:lstStyle/>
                    <a:p>
                      <a:pPr fontAlgn="t"/>
                      <a:r>
                        <a:rPr lang="en-US" sz="2000" dirty="0">
                          <a:effectLst/>
                        </a:rPr>
                        <a:t>Represents an attempt to determine whether a bot's endpoint is accessible.</a:t>
                      </a:r>
                      <a:endParaRPr lang="en-US" sz="2000" dirty="0">
                        <a:effectLst/>
                        <a:latin typeface="+mn-lt"/>
                      </a:endParaRPr>
                    </a:p>
                  </a:txBody>
                  <a:tcPr marL="21484" marR="21484" marT="16113" marB="16113"/>
                </a:tc>
                <a:extLst>
                  <a:ext uri="{0D108BD9-81ED-4DB2-BD59-A6C34878D82A}">
                    <a16:rowId xmlns:a16="http://schemas.microsoft.com/office/drawing/2014/main" xmlns="" val="1998659869"/>
                  </a:ext>
                </a:extLst>
              </a:tr>
              <a:tr h="482387">
                <a:tc>
                  <a:txBody>
                    <a:bodyPr/>
                    <a:lstStyle/>
                    <a:p>
                      <a:pPr fontAlgn="t"/>
                      <a:r>
                        <a:rPr lang="en-US" sz="2000" b="1" dirty="0" err="1">
                          <a:effectLst/>
                        </a:rPr>
                        <a:t>deleteUserData</a:t>
                      </a:r>
                      <a:endParaRPr lang="en-US" sz="2000" b="1" dirty="0">
                        <a:effectLst/>
                        <a:latin typeface="+mn-lt"/>
                      </a:endParaRPr>
                    </a:p>
                  </a:txBody>
                  <a:tcPr marL="21484" marR="21484" marT="16113" marB="16113"/>
                </a:tc>
                <a:tc>
                  <a:txBody>
                    <a:bodyPr/>
                    <a:lstStyle/>
                    <a:p>
                      <a:pPr fontAlgn="t"/>
                      <a:r>
                        <a:rPr lang="en-US" sz="2000" dirty="0">
                          <a:effectLst/>
                        </a:rPr>
                        <a:t>Indicates to a bot that a user has requested that the bot delete any user data it may have stored.</a:t>
                      </a:r>
                      <a:endParaRPr lang="en-US" sz="2000" dirty="0">
                        <a:effectLst/>
                        <a:latin typeface="+mn-lt"/>
                      </a:endParaRPr>
                    </a:p>
                  </a:txBody>
                  <a:tcPr marL="21484" marR="21484" marT="16113" marB="16113"/>
                </a:tc>
                <a:extLst>
                  <a:ext uri="{0D108BD9-81ED-4DB2-BD59-A6C34878D82A}">
                    <a16:rowId xmlns:a16="http://schemas.microsoft.com/office/drawing/2014/main" xmlns="" val="2546075470"/>
                  </a:ext>
                </a:extLst>
              </a:tr>
              <a:tr h="0">
                <a:tc>
                  <a:txBody>
                    <a:bodyPr/>
                    <a:lstStyle/>
                    <a:p>
                      <a:pPr fontAlgn="t"/>
                      <a:r>
                        <a:rPr lang="en-US" sz="2000" b="1" dirty="0" err="1">
                          <a:effectLst/>
                        </a:rPr>
                        <a:t>endOfConversation</a:t>
                      </a:r>
                      <a:endParaRPr lang="en-US" sz="2000" b="1" dirty="0">
                        <a:effectLst/>
                        <a:latin typeface="+mn-lt"/>
                      </a:endParaRPr>
                    </a:p>
                  </a:txBody>
                  <a:tcPr marL="21484" marR="21484" marT="16113" marB="16113"/>
                </a:tc>
                <a:tc>
                  <a:txBody>
                    <a:bodyPr/>
                    <a:lstStyle/>
                    <a:p>
                      <a:pPr fontAlgn="t"/>
                      <a:r>
                        <a:rPr lang="en-US" sz="2000" dirty="0">
                          <a:effectLst/>
                        </a:rPr>
                        <a:t>Indicates the end of a conversation.</a:t>
                      </a:r>
                      <a:endParaRPr lang="en-US" sz="2000" dirty="0">
                        <a:effectLst/>
                        <a:latin typeface="+mn-lt"/>
                      </a:endParaRPr>
                    </a:p>
                  </a:txBody>
                  <a:tcPr marL="21484" marR="21484" marT="16113" marB="16113"/>
                </a:tc>
                <a:extLst>
                  <a:ext uri="{0D108BD9-81ED-4DB2-BD59-A6C34878D82A}">
                    <a16:rowId xmlns:a16="http://schemas.microsoft.com/office/drawing/2014/main" xmlns="" val="3705652014"/>
                  </a:ext>
                </a:extLst>
              </a:tr>
            </a:tbl>
          </a:graphicData>
        </a:graphic>
      </p:graphicFrame>
    </p:spTree>
    <p:extLst>
      <p:ext uri="{BB962C8B-B14F-4D97-AF65-F5344CB8AC3E}">
        <p14:creationId xmlns:p14="http://schemas.microsoft.com/office/powerpoint/2010/main" val="29873701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53689" y="6240462"/>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7" name="Title 2"/>
          <p:cNvSpPr txBox="1">
            <a:spLocks/>
          </p:cNvSpPr>
          <p:nvPr/>
        </p:nvSpPr>
        <p:spPr>
          <a:xfrm>
            <a:off x="504717" y="246350"/>
            <a:ext cx="11889564" cy="1614617"/>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5400" b="1" dirty="0">
                <a:latin typeface="+mn-lt"/>
              </a:rPr>
              <a:t>Key Concepts</a:t>
            </a:r>
          </a:p>
        </p:txBody>
      </p:sp>
      <p:sp>
        <p:nvSpPr>
          <p:cNvPr id="12" name="TextBox 11">
            <a:extLst>
              <a:ext uri="{FF2B5EF4-FFF2-40B4-BE49-F238E27FC236}">
                <a16:creationId xmlns:a16="http://schemas.microsoft.com/office/drawing/2014/main" xmlns="" id="{06007DAA-0211-41FF-911E-19FF731F45AB}"/>
              </a:ext>
            </a:extLst>
          </p:cNvPr>
          <p:cNvSpPr txBox="1"/>
          <p:nvPr/>
        </p:nvSpPr>
        <p:spPr>
          <a:xfrm>
            <a:off x="564707" y="1326961"/>
            <a:ext cx="11673330" cy="5463034"/>
          </a:xfrm>
          <a:prstGeom prst="rect">
            <a:avLst/>
          </a:prstGeom>
          <a:noFill/>
        </p:spPr>
        <p:txBody>
          <a:bodyPr wrap="square" rtlCol="0">
            <a:spAutoFit/>
          </a:bodyPr>
          <a:lstStyle/>
          <a:p>
            <a:r>
              <a:rPr lang="en-US" sz="2500" b="1" u="sng" dirty="0"/>
              <a:t>State Data</a:t>
            </a:r>
          </a:p>
          <a:p>
            <a:endParaRPr lang="en-US" sz="2500" b="1" u="sng" dirty="0"/>
          </a:p>
          <a:p>
            <a:r>
              <a:rPr lang="en-US" sz="2300" dirty="0"/>
              <a:t>State data can be used for many purposes:</a:t>
            </a:r>
          </a:p>
          <a:p>
            <a:pPr marL="342900" indent="-342900">
              <a:buFontTx/>
              <a:buChar char="-"/>
            </a:pPr>
            <a:r>
              <a:rPr lang="en-US" sz="2300" dirty="0"/>
              <a:t>Determine where a prior conversation left off</a:t>
            </a:r>
          </a:p>
          <a:p>
            <a:pPr marL="342900" indent="-342900">
              <a:buFontTx/>
              <a:buChar char="-"/>
            </a:pPr>
            <a:r>
              <a:rPr lang="en-US" sz="2300" dirty="0"/>
              <a:t>Greet a returning user by name</a:t>
            </a:r>
          </a:p>
          <a:p>
            <a:pPr marL="342900" indent="-342900">
              <a:buFontTx/>
              <a:buChar char="-"/>
            </a:pPr>
            <a:r>
              <a:rPr lang="en-US" sz="2300" dirty="0"/>
              <a:t>With user’s preferences, you can customize the conversation the next time you chat: </a:t>
            </a:r>
          </a:p>
          <a:p>
            <a:pPr marL="809271" lvl="1" indent="-342900">
              <a:buFontTx/>
              <a:buChar char="-"/>
            </a:pPr>
            <a:r>
              <a:rPr lang="en-US" sz="2300" dirty="0"/>
              <a:t>Example 1: Alert a user to a news article about a topic that is of interest</a:t>
            </a:r>
          </a:p>
          <a:p>
            <a:pPr marL="809271" lvl="1" indent="-342900">
              <a:buFontTx/>
              <a:buChar char="-"/>
            </a:pPr>
            <a:r>
              <a:rPr lang="en-US" sz="2300" dirty="0"/>
              <a:t>Example 2: Alert a user when an appointment becomes available</a:t>
            </a:r>
          </a:p>
          <a:p>
            <a:endParaRPr lang="en-US" sz="2300" b="1" u="sng" dirty="0"/>
          </a:p>
          <a:p>
            <a:r>
              <a:rPr lang="en-US" sz="2300" b="1" u="sng" dirty="0"/>
              <a:t>Bot State Service</a:t>
            </a:r>
          </a:p>
          <a:p>
            <a:endParaRPr lang="en-US" sz="2300" dirty="0"/>
          </a:p>
          <a:p>
            <a:pPr marL="285750" indent="-285750" algn="just">
              <a:buFontTx/>
              <a:buChar char="-"/>
            </a:pPr>
            <a:r>
              <a:rPr lang="en-US" sz="2300" dirty="0"/>
              <a:t>Enables your bot to store and retrieve state data that is associated with a user, a conversation, or a specific user within the context of a specific conversation</a:t>
            </a:r>
          </a:p>
          <a:p>
            <a:pPr marL="285750" indent="-285750" algn="just">
              <a:buFontTx/>
              <a:buChar char="-"/>
            </a:pPr>
            <a:r>
              <a:rPr lang="en-US" sz="2300" dirty="0"/>
              <a:t>Uses industry-standard REST and JSON over HTTPS</a:t>
            </a:r>
          </a:p>
          <a:p>
            <a:pPr marL="285750" indent="-285750" algn="just">
              <a:buFontTx/>
              <a:buChar char="-"/>
            </a:pPr>
            <a:r>
              <a:rPr lang="en-US" sz="2300" dirty="0"/>
              <a:t>Enables authentication with JWT Bearer tokens</a:t>
            </a:r>
          </a:p>
        </p:txBody>
      </p:sp>
    </p:spTree>
    <p:extLst>
      <p:ext uri="{BB962C8B-B14F-4D97-AF65-F5344CB8AC3E}">
        <p14:creationId xmlns:p14="http://schemas.microsoft.com/office/powerpoint/2010/main" val="105028160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53689" y="6240462"/>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7" name="Title 2"/>
          <p:cNvSpPr txBox="1">
            <a:spLocks/>
          </p:cNvSpPr>
          <p:nvPr/>
        </p:nvSpPr>
        <p:spPr>
          <a:xfrm>
            <a:off x="504717" y="246350"/>
            <a:ext cx="11889564" cy="1614617"/>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5400" b="1" dirty="0">
                <a:latin typeface="+mn-lt"/>
              </a:rPr>
              <a:t>Key Concepts</a:t>
            </a:r>
          </a:p>
        </p:txBody>
      </p:sp>
      <p:sp>
        <p:nvSpPr>
          <p:cNvPr id="12" name="TextBox 11">
            <a:extLst>
              <a:ext uri="{FF2B5EF4-FFF2-40B4-BE49-F238E27FC236}">
                <a16:creationId xmlns:a16="http://schemas.microsoft.com/office/drawing/2014/main" xmlns="" id="{06007DAA-0211-41FF-911E-19FF731F45AB}"/>
              </a:ext>
            </a:extLst>
          </p:cNvPr>
          <p:cNvSpPr txBox="1"/>
          <p:nvPr/>
        </p:nvSpPr>
        <p:spPr>
          <a:xfrm>
            <a:off x="564707" y="1326961"/>
            <a:ext cx="11673330" cy="4708981"/>
          </a:xfrm>
          <a:prstGeom prst="rect">
            <a:avLst/>
          </a:prstGeom>
          <a:noFill/>
        </p:spPr>
        <p:txBody>
          <a:bodyPr wrap="square" rtlCol="0">
            <a:spAutoFit/>
          </a:bodyPr>
          <a:lstStyle/>
          <a:p>
            <a:r>
              <a:rPr lang="en-US" sz="2500" b="1" u="sng" dirty="0"/>
              <a:t>Authentication</a:t>
            </a:r>
          </a:p>
          <a:p>
            <a:endParaRPr lang="en-US" sz="2500" b="1" u="sng" dirty="0"/>
          </a:p>
          <a:p>
            <a:r>
              <a:rPr lang="en-US" sz="2300" dirty="0"/>
              <a:t>Both the Bot Connector service and the Bot State service enable authentication with JWT Bearer tokens</a:t>
            </a:r>
          </a:p>
          <a:p>
            <a:endParaRPr lang="en-US" sz="2300" dirty="0"/>
          </a:p>
          <a:p>
            <a:endParaRPr lang="en-US" dirty="0"/>
          </a:p>
          <a:p>
            <a:r>
              <a:rPr lang="en-US" sz="2500" b="1" u="sng" dirty="0"/>
              <a:t>JWT Bearer tokens</a:t>
            </a:r>
          </a:p>
          <a:p>
            <a:pPr algn="just"/>
            <a:r>
              <a:rPr lang="en-US" sz="2300" dirty="0"/>
              <a:t/>
            </a:r>
            <a:br>
              <a:rPr lang="en-US" sz="2300" dirty="0"/>
            </a:br>
            <a:r>
              <a:rPr lang="en-US" sz="2300" dirty="0"/>
              <a:t>JSON Web Token (JWT) is an open standard that defines a compact and self-contained way for securely transmitting information between parties as a JSON object</a:t>
            </a:r>
          </a:p>
          <a:p>
            <a:pPr algn="just"/>
            <a:endParaRPr lang="en-US" sz="2300" dirty="0"/>
          </a:p>
          <a:p>
            <a:pPr algn="just"/>
            <a:r>
              <a:rPr lang="en-US" sz="2300" dirty="0"/>
              <a:t>This information can be verified and trusted because it is digitally signed</a:t>
            </a:r>
          </a:p>
          <a:p>
            <a:endParaRPr lang="en-US" sz="2300" dirty="0"/>
          </a:p>
        </p:txBody>
      </p:sp>
    </p:spTree>
    <p:extLst>
      <p:ext uri="{BB962C8B-B14F-4D97-AF65-F5344CB8AC3E}">
        <p14:creationId xmlns:p14="http://schemas.microsoft.com/office/powerpoint/2010/main" val="26839234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53689" y="6240462"/>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7" name="Title 2"/>
          <p:cNvSpPr txBox="1">
            <a:spLocks/>
          </p:cNvSpPr>
          <p:nvPr/>
        </p:nvSpPr>
        <p:spPr>
          <a:xfrm>
            <a:off x="504717" y="246350"/>
            <a:ext cx="11889564" cy="1614617"/>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5400" b="1" dirty="0">
                <a:latin typeface="+mn-lt"/>
              </a:rPr>
              <a:t>JWT Bearer Tokens</a:t>
            </a:r>
          </a:p>
        </p:txBody>
      </p:sp>
      <p:pic>
        <p:nvPicPr>
          <p:cNvPr id="2" name="Picture 1">
            <a:extLst>
              <a:ext uri="{FF2B5EF4-FFF2-40B4-BE49-F238E27FC236}">
                <a16:creationId xmlns:a16="http://schemas.microsoft.com/office/drawing/2014/main" xmlns="" id="{A39B509A-C337-410C-A40F-78761497862C}"/>
              </a:ext>
            </a:extLst>
          </p:cNvPr>
          <p:cNvPicPr>
            <a:picLocks noChangeAspect="1"/>
          </p:cNvPicPr>
          <p:nvPr/>
        </p:nvPicPr>
        <p:blipFill rotWithShape="1">
          <a:blip r:embed="rId4"/>
          <a:srcRect l="29165" t="27478" r="50448" b="15844"/>
          <a:stretch/>
        </p:blipFill>
        <p:spPr>
          <a:xfrm>
            <a:off x="655637" y="1773237"/>
            <a:ext cx="3316622" cy="5186804"/>
          </a:xfrm>
          <a:prstGeom prst="rect">
            <a:avLst/>
          </a:prstGeom>
        </p:spPr>
      </p:pic>
      <p:sp>
        <p:nvSpPr>
          <p:cNvPr id="6" name="TextBox 5">
            <a:extLst>
              <a:ext uri="{FF2B5EF4-FFF2-40B4-BE49-F238E27FC236}">
                <a16:creationId xmlns:a16="http://schemas.microsoft.com/office/drawing/2014/main" xmlns="" id="{75A3EEC2-7860-46D4-B172-37673CB8F16B}"/>
              </a:ext>
            </a:extLst>
          </p:cNvPr>
          <p:cNvSpPr txBox="1"/>
          <p:nvPr/>
        </p:nvSpPr>
        <p:spPr>
          <a:xfrm>
            <a:off x="564707" y="1326961"/>
            <a:ext cx="11673330" cy="446276"/>
          </a:xfrm>
          <a:prstGeom prst="rect">
            <a:avLst/>
          </a:prstGeom>
          <a:noFill/>
        </p:spPr>
        <p:txBody>
          <a:bodyPr wrap="square" rtlCol="0">
            <a:spAutoFit/>
          </a:bodyPr>
          <a:lstStyle/>
          <a:p>
            <a:r>
              <a:rPr lang="en-US" sz="2300" dirty="0"/>
              <a:t>https://jwt.io/</a:t>
            </a:r>
          </a:p>
        </p:txBody>
      </p:sp>
      <p:pic>
        <p:nvPicPr>
          <p:cNvPr id="7" name="Picture 6">
            <a:extLst>
              <a:ext uri="{FF2B5EF4-FFF2-40B4-BE49-F238E27FC236}">
                <a16:creationId xmlns:a16="http://schemas.microsoft.com/office/drawing/2014/main" xmlns="" id="{A39B509A-C337-410C-A40F-78761497862C}"/>
              </a:ext>
            </a:extLst>
          </p:cNvPr>
          <p:cNvPicPr>
            <a:picLocks noChangeAspect="1"/>
          </p:cNvPicPr>
          <p:nvPr/>
        </p:nvPicPr>
        <p:blipFill rotWithShape="1">
          <a:blip r:embed="rId4"/>
          <a:srcRect l="48777" t="27261" r="30061" b="16117"/>
          <a:stretch/>
        </p:blipFill>
        <p:spPr>
          <a:xfrm>
            <a:off x="4237037" y="1773237"/>
            <a:ext cx="3442595" cy="5181600"/>
          </a:xfrm>
          <a:prstGeom prst="rect">
            <a:avLst/>
          </a:prstGeom>
        </p:spPr>
      </p:pic>
    </p:spTree>
    <p:extLst>
      <p:ext uri="{BB962C8B-B14F-4D97-AF65-F5344CB8AC3E}">
        <p14:creationId xmlns:p14="http://schemas.microsoft.com/office/powerpoint/2010/main" val="173976998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53689" y="6240462"/>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7" name="Title 2"/>
          <p:cNvSpPr txBox="1">
            <a:spLocks/>
          </p:cNvSpPr>
          <p:nvPr/>
        </p:nvSpPr>
        <p:spPr>
          <a:xfrm>
            <a:off x="504717" y="246350"/>
            <a:ext cx="11889564" cy="1614617"/>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5400" b="1" dirty="0">
                <a:latin typeface="+mn-lt"/>
              </a:rPr>
              <a:t>Secure your Bot</a:t>
            </a:r>
          </a:p>
        </p:txBody>
      </p:sp>
      <p:sp>
        <p:nvSpPr>
          <p:cNvPr id="12" name="TextBox 11">
            <a:extLst>
              <a:ext uri="{FF2B5EF4-FFF2-40B4-BE49-F238E27FC236}">
                <a16:creationId xmlns:a16="http://schemas.microsoft.com/office/drawing/2014/main" xmlns="" id="{06007DAA-0211-41FF-911E-19FF731F45AB}"/>
              </a:ext>
            </a:extLst>
          </p:cNvPr>
          <p:cNvSpPr txBox="1"/>
          <p:nvPr/>
        </p:nvSpPr>
        <p:spPr>
          <a:xfrm>
            <a:off x="564707" y="1326961"/>
            <a:ext cx="11673330" cy="5924699"/>
          </a:xfrm>
          <a:prstGeom prst="rect">
            <a:avLst/>
          </a:prstGeom>
          <a:noFill/>
        </p:spPr>
        <p:txBody>
          <a:bodyPr wrap="square" rtlCol="0">
            <a:spAutoFit/>
          </a:bodyPr>
          <a:lstStyle/>
          <a:p>
            <a:r>
              <a:rPr lang="en-US" sz="2500" b="1" u="sng" dirty="0"/>
              <a:t>Use HTTPS and Bot Framework Authentication</a:t>
            </a:r>
          </a:p>
          <a:p>
            <a:endParaRPr lang="en-US" sz="2500" b="1" u="sng" dirty="0"/>
          </a:p>
          <a:p>
            <a:pPr algn="just"/>
            <a:r>
              <a:rPr lang="en-US" sz="2300" dirty="0"/>
              <a:t>To ensure that the bot's endpoint can only be accessed by the Bot Framework Connector, configure the bot's endpoint to use only HTTPS and enable Bot Framework authentication by registering your bot to acquire its app Id and password</a:t>
            </a:r>
          </a:p>
          <a:p>
            <a:endParaRPr lang="en-US" sz="2300" dirty="0"/>
          </a:p>
          <a:p>
            <a:r>
              <a:rPr lang="en-US" sz="2500" b="1" u="sng" dirty="0"/>
              <a:t>Configure authentication</a:t>
            </a:r>
          </a:p>
          <a:p>
            <a:endParaRPr lang="en-US" sz="2300" dirty="0"/>
          </a:p>
          <a:p>
            <a:r>
              <a:rPr lang="en-US" sz="2300" dirty="0"/>
              <a:t>After the bot is registered, specify its app Id and password in your bot's </a:t>
            </a:r>
            <a:r>
              <a:rPr lang="en-US" sz="2300" dirty="0" err="1"/>
              <a:t>web.config</a:t>
            </a:r>
            <a:r>
              <a:rPr lang="en-US" sz="2300" dirty="0"/>
              <a:t> file.</a:t>
            </a:r>
            <a:endParaRPr lang="en-US" sz="2400" dirty="0"/>
          </a:p>
          <a:p>
            <a:endParaRPr lang="en-US" sz="2400" dirty="0"/>
          </a:p>
          <a:p>
            <a:r>
              <a:rPr lang="en-US" sz="2400" dirty="0"/>
              <a:t>&lt;</a:t>
            </a:r>
            <a:r>
              <a:rPr lang="en-US" sz="2400" dirty="0" err="1"/>
              <a:t>appSettings</a:t>
            </a:r>
            <a:r>
              <a:rPr lang="en-US" sz="2400" dirty="0"/>
              <a:t>&gt;</a:t>
            </a:r>
          </a:p>
          <a:p>
            <a:r>
              <a:rPr lang="en-US" sz="2400" dirty="0"/>
              <a:t>    &lt;add key="</a:t>
            </a:r>
            <a:r>
              <a:rPr lang="en-US" sz="2400" dirty="0" err="1"/>
              <a:t>MicrosoftAppId</a:t>
            </a:r>
            <a:r>
              <a:rPr lang="en-US" sz="2400" dirty="0"/>
              <a:t>" value="_</a:t>
            </a:r>
            <a:r>
              <a:rPr lang="en-US" sz="2400" dirty="0" err="1"/>
              <a:t>appIdValue</a:t>
            </a:r>
            <a:r>
              <a:rPr lang="en-US" sz="2400" dirty="0"/>
              <a:t>_" /&gt;</a:t>
            </a:r>
          </a:p>
          <a:p>
            <a:r>
              <a:rPr lang="en-US" sz="2400" dirty="0"/>
              <a:t>    &lt;add key="</a:t>
            </a:r>
            <a:r>
              <a:rPr lang="en-US" sz="2400" dirty="0" err="1"/>
              <a:t>MicrosoftAppPassword</a:t>
            </a:r>
            <a:r>
              <a:rPr lang="en-US" sz="2400" dirty="0"/>
              <a:t>" value="_</a:t>
            </a:r>
            <a:r>
              <a:rPr lang="en-US" sz="2400" dirty="0" err="1"/>
              <a:t>passwordValue</a:t>
            </a:r>
            <a:r>
              <a:rPr lang="en-US" sz="2400" dirty="0"/>
              <a:t>_" /&gt;</a:t>
            </a:r>
          </a:p>
          <a:p>
            <a:r>
              <a:rPr lang="en-US" sz="2400" dirty="0"/>
              <a:t>&lt;/</a:t>
            </a:r>
            <a:r>
              <a:rPr lang="en-US" sz="2400" dirty="0" err="1"/>
              <a:t>appSettings</a:t>
            </a:r>
            <a:r>
              <a:rPr lang="en-US" sz="2400" dirty="0"/>
              <a:t>&gt;</a:t>
            </a:r>
            <a:br>
              <a:rPr lang="en-US" sz="2400" dirty="0"/>
            </a:br>
            <a:endParaRPr lang="en-US" sz="2300" dirty="0"/>
          </a:p>
          <a:p>
            <a:endParaRPr lang="en-US" sz="2300" dirty="0"/>
          </a:p>
        </p:txBody>
      </p:sp>
    </p:spTree>
    <p:extLst>
      <p:ext uri="{BB962C8B-B14F-4D97-AF65-F5344CB8AC3E}">
        <p14:creationId xmlns:p14="http://schemas.microsoft.com/office/powerpoint/2010/main" val="164141273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53689" y="6240462"/>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7" name="Title 2"/>
          <p:cNvSpPr txBox="1">
            <a:spLocks/>
          </p:cNvSpPr>
          <p:nvPr/>
        </p:nvSpPr>
        <p:spPr>
          <a:xfrm>
            <a:off x="504717" y="246350"/>
            <a:ext cx="11889564" cy="1614617"/>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5400" b="1" dirty="0">
                <a:latin typeface="+mn-lt"/>
              </a:rPr>
              <a:t>Secure your Bot</a:t>
            </a:r>
          </a:p>
        </p:txBody>
      </p:sp>
      <p:sp>
        <p:nvSpPr>
          <p:cNvPr id="12" name="TextBox 11">
            <a:extLst>
              <a:ext uri="{FF2B5EF4-FFF2-40B4-BE49-F238E27FC236}">
                <a16:creationId xmlns:a16="http://schemas.microsoft.com/office/drawing/2014/main" xmlns="" id="{06007DAA-0211-41FF-911E-19FF731F45AB}"/>
              </a:ext>
            </a:extLst>
          </p:cNvPr>
          <p:cNvSpPr txBox="1"/>
          <p:nvPr/>
        </p:nvSpPr>
        <p:spPr>
          <a:xfrm>
            <a:off x="564707" y="1326961"/>
            <a:ext cx="11139930" cy="1923604"/>
          </a:xfrm>
          <a:prstGeom prst="rect">
            <a:avLst/>
          </a:prstGeom>
          <a:noFill/>
        </p:spPr>
        <p:txBody>
          <a:bodyPr wrap="square" rtlCol="0">
            <a:spAutoFit/>
          </a:bodyPr>
          <a:lstStyle/>
          <a:p>
            <a:r>
              <a:rPr lang="en-US" sz="2500" b="1" u="sng" dirty="0"/>
              <a:t>Authentication Credentials using Bot Builder SDK for .NET</a:t>
            </a:r>
          </a:p>
          <a:p>
            <a:endParaRPr lang="en-US" sz="2500" b="1" u="sng" dirty="0"/>
          </a:p>
          <a:p>
            <a:pPr algn="just"/>
            <a:r>
              <a:rPr lang="en-US" sz="2300" dirty="0"/>
              <a:t>To use the authentication credentials that are stored in the web.config file, specify the [BotAuthentication] attribute with no parameters</a:t>
            </a:r>
          </a:p>
          <a:p>
            <a:pPr algn="just"/>
            <a:endParaRPr lang="en-US" sz="2300" dirty="0"/>
          </a:p>
        </p:txBody>
      </p:sp>
      <p:pic>
        <p:nvPicPr>
          <p:cNvPr id="5" name="Picture 4">
            <a:extLst>
              <a:ext uri="{FF2B5EF4-FFF2-40B4-BE49-F238E27FC236}">
                <a16:creationId xmlns:a16="http://schemas.microsoft.com/office/drawing/2014/main" xmlns="" id="{658E7302-C5A8-482C-9E8C-4AEA52DC5D07}"/>
              </a:ext>
            </a:extLst>
          </p:cNvPr>
          <p:cNvPicPr>
            <a:picLocks noChangeAspect="1"/>
          </p:cNvPicPr>
          <p:nvPr/>
        </p:nvPicPr>
        <p:blipFill rotWithShape="1">
          <a:blip r:embed="rId4"/>
          <a:srcRect l="24262" t="34748" r="44485" b="52179"/>
          <a:stretch/>
        </p:blipFill>
        <p:spPr>
          <a:xfrm>
            <a:off x="1951037" y="3250565"/>
            <a:ext cx="7487047" cy="1761658"/>
          </a:xfrm>
          <a:prstGeom prst="rect">
            <a:avLst/>
          </a:prstGeom>
        </p:spPr>
      </p:pic>
    </p:spTree>
    <p:extLst>
      <p:ext uri="{BB962C8B-B14F-4D97-AF65-F5344CB8AC3E}">
        <p14:creationId xmlns:p14="http://schemas.microsoft.com/office/powerpoint/2010/main" val="37525218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9860494-B323-43FA-9F87-1B55842D0879}"/>
              </a:ext>
            </a:extLst>
          </p:cNvPr>
          <p:cNvSpPr>
            <a:spLocks noGrp="1"/>
          </p:cNvSpPr>
          <p:nvPr>
            <p:ph type="title"/>
          </p:nvPr>
        </p:nvSpPr>
        <p:spPr>
          <a:xfrm>
            <a:off x="97042" y="2831590"/>
            <a:ext cx="7114249" cy="917575"/>
          </a:xfrm>
        </p:spPr>
        <p:txBody>
          <a:bodyPr>
            <a:noAutofit/>
          </a:bodyPr>
          <a:lstStyle/>
          <a:p>
            <a:pPr algn="ctr"/>
            <a:r>
              <a:rPr lang="en-US" sz="7000" spc="-102" dirty="0">
                <a:ln w="3175">
                  <a:noFill/>
                </a:ln>
                <a:gradFill>
                  <a:gsLst>
                    <a:gs pos="1250">
                      <a:schemeClr val="tx1"/>
                    </a:gs>
                    <a:gs pos="100000">
                      <a:schemeClr val="tx1"/>
                    </a:gs>
                  </a:gsLst>
                  <a:lin ang="5400000" scaled="0"/>
                </a:gradFill>
                <a:latin typeface="+mn-lt"/>
                <a:ea typeface="+mn-ea"/>
                <a:cs typeface="Segoe UI" pitchFamily="34" charset="0"/>
              </a:rPr>
              <a:t>Channel-specific Functionality</a:t>
            </a:r>
            <a:endParaRPr lang="en-US" sz="7000" dirty="0">
              <a:latin typeface="+mn-lt"/>
            </a:endParaRPr>
          </a:p>
        </p:txBody>
      </p:sp>
      <p:sp>
        <p:nvSpPr>
          <p:cNvPr id="4" name="Content Placeholder 3">
            <a:extLst>
              <a:ext uri="{FF2B5EF4-FFF2-40B4-BE49-F238E27FC236}">
                <a16:creationId xmlns:a16="http://schemas.microsoft.com/office/drawing/2014/main" xmlns="" id="{6C54C80F-1BBA-40C4-B39C-2506D16142FC}"/>
              </a:ext>
            </a:extLst>
          </p:cNvPr>
          <p:cNvSpPr>
            <a:spLocks noGrp="1"/>
          </p:cNvSpPr>
          <p:nvPr>
            <p:ph sz="quarter" idx="11"/>
          </p:nvPr>
        </p:nvSpPr>
        <p:spPr/>
        <p:txBody>
          <a:bodyPr/>
          <a:lstStyle/>
          <a:p>
            <a:endParaRPr lang="en-US"/>
          </a:p>
        </p:txBody>
      </p:sp>
      <p:pic>
        <p:nvPicPr>
          <p:cNvPr id="5" name="Picture 4">
            <a:extLst>
              <a:ext uri="{FF2B5EF4-FFF2-40B4-BE49-F238E27FC236}">
                <a16:creationId xmlns:a16="http://schemas.microsoft.com/office/drawing/2014/main" xmlns="" id="{7BD728B5-9D75-462C-A194-C721431C3AD2}"/>
              </a:ext>
            </a:extLst>
          </p:cNvPr>
          <p:cNvPicPr>
            <a:picLocks noChangeAspect="1"/>
          </p:cNvPicPr>
          <p:nvPr/>
        </p:nvPicPr>
        <p:blipFill>
          <a:blip r:embed="rId3"/>
          <a:stretch>
            <a:fillRect/>
          </a:stretch>
        </p:blipFill>
        <p:spPr>
          <a:xfrm>
            <a:off x="7215764" y="295275"/>
            <a:ext cx="5225184" cy="6075506"/>
          </a:xfrm>
          <a:prstGeom prst="rect">
            <a:avLst/>
          </a:prstGeom>
        </p:spPr>
      </p:pic>
      <p:pic>
        <p:nvPicPr>
          <p:cNvPr id="6" name="Picture 5">
            <a:extLst>
              <a:ext uri="{FF2B5EF4-FFF2-40B4-BE49-F238E27FC236}">
                <a16:creationId xmlns:a16="http://schemas.microsoft.com/office/drawing/2014/main" xmlns="" id="{DD537BC3-5083-4E84-92CA-B19BAC962B6C}"/>
              </a:ext>
            </a:extLst>
          </p:cNvPr>
          <p:cNvPicPr>
            <a:picLocks noChangeAspect="1"/>
          </p:cNvPicPr>
          <p:nvPr/>
        </p:nvPicPr>
        <p:blipFill rotWithShape="1">
          <a:blip r:embed="rId3"/>
          <a:srcRect b="77273"/>
          <a:stretch/>
        </p:blipFill>
        <p:spPr>
          <a:xfrm>
            <a:off x="7211291" y="4836092"/>
            <a:ext cx="5225184" cy="2158433"/>
          </a:xfrm>
          <a:prstGeom prst="rect">
            <a:avLst/>
          </a:prstGeom>
        </p:spPr>
      </p:pic>
      <p:pic>
        <p:nvPicPr>
          <p:cNvPr id="7" name="Picture 6">
            <a:extLst>
              <a:ext uri="{FF2B5EF4-FFF2-40B4-BE49-F238E27FC236}">
                <a16:creationId xmlns:a16="http://schemas.microsoft.com/office/drawing/2014/main" xmlns="" id="{C36949DF-4B2B-4ACD-BE69-5AAD10350B6D}"/>
              </a:ext>
            </a:extLst>
          </p:cNvPr>
          <p:cNvPicPr>
            <a:picLocks noChangeAspect="1"/>
          </p:cNvPicPr>
          <p:nvPr/>
        </p:nvPicPr>
        <p:blipFill rotWithShape="1">
          <a:blip r:embed="rId3"/>
          <a:srcRect b="77273"/>
          <a:stretch/>
        </p:blipFill>
        <p:spPr>
          <a:xfrm>
            <a:off x="7211291" y="1"/>
            <a:ext cx="5225184" cy="1744662"/>
          </a:xfrm>
          <a:prstGeom prst="rect">
            <a:avLst/>
          </a:prstGeom>
        </p:spPr>
      </p:pic>
    </p:spTree>
    <p:extLst>
      <p:ext uri="{BB962C8B-B14F-4D97-AF65-F5344CB8AC3E}">
        <p14:creationId xmlns:p14="http://schemas.microsoft.com/office/powerpoint/2010/main" val="798013229"/>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837" y="6025028"/>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itle 2"/>
          <p:cNvSpPr txBox="1">
            <a:spLocks/>
          </p:cNvSpPr>
          <p:nvPr/>
        </p:nvSpPr>
        <p:spPr>
          <a:xfrm>
            <a:off x="504717" y="246351"/>
            <a:ext cx="11889564" cy="104111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5400" b="1" dirty="0">
                <a:latin typeface="+mn-lt"/>
              </a:rPr>
              <a:t>Channel-specific Functionality</a:t>
            </a:r>
          </a:p>
        </p:txBody>
      </p:sp>
      <p:sp>
        <p:nvSpPr>
          <p:cNvPr id="4" name="TextBox 3"/>
          <p:cNvSpPr txBox="1"/>
          <p:nvPr/>
        </p:nvSpPr>
        <p:spPr>
          <a:xfrm>
            <a:off x="601220" y="1744662"/>
            <a:ext cx="11277600" cy="3108543"/>
          </a:xfrm>
          <a:prstGeom prst="rect">
            <a:avLst/>
          </a:prstGeom>
          <a:noFill/>
        </p:spPr>
        <p:txBody>
          <a:bodyPr wrap="square" rtlCol="0">
            <a:spAutoFit/>
          </a:bodyPr>
          <a:lstStyle/>
          <a:p>
            <a:pPr marL="457200" indent="-457200" algn="just">
              <a:buFontTx/>
              <a:buChar char="-"/>
            </a:pPr>
            <a:r>
              <a:rPr lang="en-US" sz="2800" dirty="0"/>
              <a:t>Some channels provide features that cannot be implemented using only message text and attachments</a:t>
            </a:r>
          </a:p>
          <a:p>
            <a:pPr marL="457200" indent="-457200" algn="just">
              <a:buFontTx/>
              <a:buChar char="-"/>
            </a:pPr>
            <a:endParaRPr lang="en-US" sz="2800" dirty="0"/>
          </a:p>
          <a:p>
            <a:pPr marL="457200" indent="-457200" algn="just">
              <a:buFontTx/>
              <a:buChar char="-"/>
            </a:pPr>
            <a:r>
              <a:rPr lang="en-US" sz="2800" dirty="0"/>
              <a:t>To implement channel-specific functionality, you can pass native metadata to a channel in the Activity object's </a:t>
            </a:r>
            <a:r>
              <a:rPr lang="en-US" sz="2800" i="1" dirty="0"/>
              <a:t>ChannelData</a:t>
            </a:r>
            <a:r>
              <a:rPr lang="en-US" sz="2800" dirty="0"/>
              <a:t> property</a:t>
            </a:r>
          </a:p>
          <a:p>
            <a:pPr marL="457200" indent="-457200" algn="just">
              <a:buFontTx/>
              <a:buChar char="-"/>
            </a:pPr>
            <a:endParaRPr lang="en-US" sz="2800" dirty="0"/>
          </a:p>
          <a:p>
            <a:pPr marL="457200" indent="-457200" algn="just">
              <a:buFontTx/>
              <a:buChar char="-"/>
            </a:pPr>
            <a:r>
              <a:rPr lang="en-US" sz="2800" dirty="0"/>
              <a:t>For example, you can instruct Office365 to send an email</a:t>
            </a:r>
          </a:p>
        </p:txBody>
      </p:sp>
    </p:spTree>
    <p:extLst>
      <p:ext uri="{BB962C8B-B14F-4D97-AF65-F5344CB8AC3E}">
        <p14:creationId xmlns:p14="http://schemas.microsoft.com/office/powerpoint/2010/main" val="31050318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165589" y="2430462"/>
            <a:ext cx="7999865" cy="1312210"/>
          </a:xfrm>
          <a:prstGeom prst="rect">
            <a:avLst/>
          </a:prstGeom>
          <a:noFill/>
        </p:spPr>
        <p:txBody>
          <a:bodyPr wrap="square" lIns="182854" tIns="146283" rIns="182854" bIns="146283" rtlCol="0">
            <a:spAutoFit/>
          </a:bodyPr>
          <a:lstStyle/>
          <a:p>
            <a:pPr algn="just" defTabSz="914224">
              <a:lnSpc>
                <a:spcPct val="90000"/>
              </a:lnSpc>
              <a:spcAft>
                <a:spcPts val="600"/>
              </a:spcAft>
            </a:pPr>
            <a:r>
              <a:rPr lang="en-US" sz="3599" kern="0" dirty="0">
                <a:solidFill>
                  <a:sysClr val="windowText" lastClr="000000"/>
                </a:solidFill>
                <a:cs typeface="Calibri Light" panose="020F0302020204030204" pitchFamily="34" charset="0"/>
              </a:rPr>
              <a:t>Simply put, a bot is an </a:t>
            </a:r>
            <a:r>
              <a:rPr lang="en-US" sz="3599" b="1" kern="0" dirty="0">
                <a:solidFill>
                  <a:sysClr val="windowText" lastClr="000000"/>
                </a:solidFill>
                <a:cs typeface="Calibri Light" panose="020F0302020204030204" pitchFamily="34" charset="0"/>
              </a:rPr>
              <a:t>application</a:t>
            </a:r>
            <a:r>
              <a:rPr lang="en-US" sz="3599" kern="0" dirty="0">
                <a:solidFill>
                  <a:sysClr val="windowText" lastClr="000000"/>
                </a:solidFill>
                <a:cs typeface="Calibri Light" panose="020F0302020204030204" pitchFamily="34" charset="0"/>
              </a:rPr>
              <a:t> that performs an automated task.  That’s it</a:t>
            </a:r>
            <a:endParaRPr lang="en-US" sz="3599" kern="0" dirty="0">
              <a:gradFill>
                <a:gsLst>
                  <a:gs pos="2917">
                    <a:schemeClr val="tx1"/>
                  </a:gs>
                  <a:gs pos="30000">
                    <a:schemeClr val="tx1"/>
                  </a:gs>
                </a:gsLst>
                <a:lin ang="5400000" scaled="0"/>
              </a:gradFill>
              <a:cs typeface="Calibri Light" panose="020F0302020204030204" pitchFamily="34" charset="0"/>
            </a:endParaRPr>
          </a:p>
        </p:txBody>
      </p:sp>
      <p:pic>
        <p:nvPicPr>
          <p:cNvPr id="5" name="Picture 4"/>
          <p:cNvPicPr>
            <a:picLocks noChangeAspect="1"/>
          </p:cNvPicPr>
          <p:nvPr/>
        </p:nvPicPr>
        <p:blipFill>
          <a:blip r:embed="rId3"/>
          <a:stretch>
            <a:fillRect/>
          </a:stretch>
        </p:blipFill>
        <p:spPr>
          <a:xfrm>
            <a:off x="4892659" y="4030662"/>
            <a:ext cx="2545724" cy="2355850"/>
          </a:xfrm>
          <a:prstGeom prst="rect">
            <a:avLst/>
          </a:prstGeom>
        </p:spPr>
      </p:pic>
      <p:sp>
        <p:nvSpPr>
          <p:cNvPr id="6" name="Title 2"/>
          <p:cNvSpPr txBox="1">
            <a:spLocks/>
          </p:cNvSpPr>
          <p:nvPr/>
        </p:nvSpPr>
        <p:spPr>
          <a:xfrm>
            <a:off x="520759" y="358645"/>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5400" b="1" dirty="0">
                <a:latin typeface="+mn-lt"/>
              </a:rPr>
              <a:t>What is a Bot?</a:t>
            </a:r>
          </a:p>
        </p:txBody>
      </p:sp>
      <p:pic>
        <p:nvPicPr>
          <p:cNvPr id="7"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0837" y="6025028"/>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4687253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837" y="6025028"/>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itle 2"/>
          <p:cNvSpPr txBox="1">
            <a:spLocks/>
          </p:cNvSpPr>
          <p:nvPr/>
        </p:nvSpPr>
        <p:spPr>
          <a:xfrm>
            <a:off x="504717" y="246351"/>
            <a:ext cx="11889564" cy="104111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5400" b="1" dirty="0">
                <a:latin typeface="+mn-lt"/>
              </a:rPr>
              <a:t>Channel-specific Functionality</a:t>
            </a:r>
          </a:p>
        </p:txBody>
      </p:sp>
      <p:graphicFrame>
        <p:nvGraphicFramePr>
          <p:cNvPr id="2" name="Table 1"/>
          <p:cNvGraphicFramePr>
            <a:graphicFrameLocks noGrp="1"/>
          </p:cNvGraphicFramePr>
          <p:nvPr>
            <p:extLst>
              <p:ext uri="{D42A27DB-BD31-4B8C-83A1-F6EECF244321}">
                <p14:modId xmlns:p14="http://schemas.microsoft.com/office/powerpoint/2010/main" val="1987021743"/>
              </p:ext>
            </p:extLst>
          </p:nvPr>
        </p:nvGraphicFramePr>
        <p:xfrm>
          <a:off x="504717" y="1897062"/>
          <a:ext cx="11199920" cy="2895600"/>
        </p:xfrm>
        <a:graphic>
          <a:graphicData uri="http://schemas.openxmlformats.org/drawingml/2006/table">
            <a:tbl>
              <a:tblPr firstRow="1" bandRow="1">
                <a:tableStyleId>{5940675A-B579-460E-94D1-54222C63F5DA}</a:tableStyleId>
              </a:tblPr>
              <a:tblGrid>
                <a:gridCol w="1955769">
                  <a:extLst>
                    <a:ext uri="{9D8B030D-6E8A-4147-A177-3AD203B41FA5}">
                      <a16:colId xmlns:a16="http://schemas.microsoft.com/office/drawing/2014/main" xmlns="" val="20000"/>
                    </a:ext>
                  </a:extLst>
                </a:gridCol>
                <a:gridCol w="9244151">
                  <a:extLst>
                    <a:ext uri="{9D8B030D-6E8A-4147-A177-3AD203B41FA5}">
                      <a16:colId xmlns:a16="http://schemas.microsoft.com/office/drawing/2014/main" xmlns="" val="20001"/>
                    </a:ext>
                  </a:extLst>
                </a:gridCol>
              </a:tblGrid>
              <a:tr h="723900">
                <a:tc>
                  <a:txBody>
                    <a:bodyPr/>
                    <a:lstStyle/>
                    <a:p>
                      <a:r>
                        <a:rPr lang="en-US" sz="2100" b="1" i="0" kern="1200" dirty="0">
                          <a:solidFill>
                            <a:schemeClr val="tx1"/>
                          </a:solidFill>
                          <a:effectLst/>
                          <a:latin typeface="+mn-lt"/>
                          <a:ea typeface="+mn-ea"/>
                          <a:cs typeface="+mn-cs"/>
                        </a:rPr>
                        <a:t>Email</a:t>
                      </a:r>
                      <a:endParaRPr lang="en-US" sz="2100" b="1" dirty="0"/>
                    </a:p>
                  </a:txBody>
                  <a:tcPr/>
                </a:tc>
                <a:tc>
                  <a:txBody>
                    <a:bodyPr/>
                    <a:lstStyle/>
                    <a:p>
                      <a:r>
                        <a:rPr lang="en-US" sz="2100" b="0" i="0" kern="1200" dirty="0">
                          <a:solidFill>
                            <a:schemeClr val="tx1"/>
                          </a:solidFill>
                          <a:effectLst/>
                          <a:latin typeface="+mn-lt"/>
                          <a:ea typeface="+mn-ea"/>
                          <a:cs typeface="+mn-cs"/>
                        </a:rPr>
                        <a:t>Send and receive an email that contains body, subject, and importance metadata</a:t>
                      </a:r>
                      <a:endParaRPr lang="en-US" sz="2100" dirty="0"/>
                    </a:p>
                  </a:txBody>
                  <a:tcPr/>
                </a:tc>
                <a:extLst>
                  <a:ext uri="{0D108BD9-81ED-4DB2-BD59-A6C34878D82A}">
                    <a16:rowId xmlns:a16="http://schemas.microsoft.com/office/drawing/2014/main" xmlns="" val="10000"/>
                  </a:ext>
                </a:extLst>
              </a:tr>
              <a:tr h="723900">
                <a:tc>
                  <a:txBody>
                    <a:bodyPr/>
                    <a:lstStyle/>
                    <a:p>
                      <a:r>
                        <a:rPr lang="en-US" sz="2100" b="1" i="0" kern="1200" dirty="0">
                          <a:solidFill>
                            <a:schemeClr val="tx1"/>
                          </a:solidFill>
                          <a:effectLst/>
                          <a:latin typeface="+mn-lt"/>
                          <a:ea typeface="+mn-ea"/>
                          <a:cs typeface="+mn-cs"/>
                        </a:rPr>
                        <a:t>Facebook</a:t>
                      </a:r>
                      <a:endParaRPr lang="en-US" sz="2100" b="1" dirty="0"/>
                    </a:p>
                  </a:txBody>
                  <a:tcPr/>
                </a:tc>
                <a:tc>
                  <a:txBody>
                    <a:bodyPr/>
                    <a:lstStyle/>
                    <a:p>
                      <a:r>
                        <a:rPr lang="en-US" sz="2100" b="0" i="0" kern="1200" dirty="0">
                          <a:solidFill>
                            <a:schemeClr val="tx1"/>
                          </a:solidFill>
                          <a:effectLst/>
                          <a:latin typeface="+mn-lt"/>
                          <a:ea typeface="+mn-ea"/>
                          <a:cs typeface="+mn-cs"/>
                        </a:rPr>
                        <a:t>Send Facebook notifications natively</a:t>
                      </a:r>
                      <a:endParaRPr lang="en-US" sz="2100" dirty="0"/>
                    </a:p>
                  </a:txBody>
                  <a:tcPr/>
                </a:tc>
                <a:extLst>
                  <a:ext uri="{0D108BD9-81ED-4DB2-BD59-A6C34878D82A}">
                    <a16:rowId xmlns:a16="http://schemas.microsoft.com/office/drawing/2014/main" xmlns="" val="10001"/>
                  </a:ext>
                </a:extLst>
              </a:tr>
              <a:tr h="723900">
                <a:tc>
                  <a:txBody>
                    <a:bodyPr/>
                    <a:lstStyle/>
                    <a:p>
                      <a:r>
                        <a:rPr lang="en-US" sz="2100" b="1" i="0" kern="1200" dirty="0">
                          <a:solidFill>
                            <a:schemeClr val="tx1"/>
                          </a:solidFill>
                          <a:effectLst/>
                          <a:latin typeface="+mn-lt"/>
                          <a:ea typeface="+mn-ea"/>
                          <a:cs typeface="+mn-cs"/>
                        </a:rPr>
                        <a:t>Telegram</a:t>
                      </a:r>
                      <a:endParaRPr lang="en-US" sz="2100" b="1" dirty="0"/>
                    </a:p>
                  </a:txBody>
                  <a:tcPr/>
                </a:tc>
                <a:tc>
                  <a:txBody>
                    <a:bodyPr/>
                    <a:lstStyle/>
                    <a:p>
                      <a:r>
                        <a:rPr lang="en-US" sz="2100" b="0" i="0" kern="1200" dirty="0">
                          <a:solidFill>
                            <a:schemeClr val="tx1"/>
                          </a:solidFill>
                          <a:effectLst/>
                          <a:latin typeface="+mn-lt"/>
                          <a:ea typeface="+mn-ea"/>
                          <a:cs typeface="+mn-cs"/>
                        </a:rPr>
                        <a:t>Perform Telegram-specific actions, such as sharing a voice memo or a sticker</a:t>
                      </a:r>
                      <a:endParaRPr lang="en-US" sz="2100" dirty="0"/>
                    </a:p>
                  </a:txBody>
                  <a:tcPr/>
                </a:tc>
                <a:extLst>
                  <a:ext uri="{0D108BD9-81ED-4DB2-BD59-A6C34878D82A}">
                    <a16:rowId xmlns:a16="http://schemas.microsoft.com/office/drawing/2014/main" xmlns="" val="10002"/>
                  </a:ext>
                </a:extLst>
              </a:tr>
              <a:tr h="723900">
                <a:tc>
                  <a:txBody>
                    <a:bodyPr/>
                    <a:lstStyle/>
                    <a:p>
                      <a:r>
                        <a:rPr lang="en-US" sz="2100" b="1" i="0" kern="1200" dirty="0">
                          <a:solidFill>
                            <a:schemeClr val="tx1"/>
                          </a:solidFill>
                          <a:effectLst/>
                          <a:latin typeface="+mn-lt"/>
                          <a:ea typeface="+mn-ea"/>
                          <a:cs typeface="+mn-cs"/>
                        </a:rPr>
                        <a:t>Kik</a:t>
                      </a:r>
                      <a:endParaRPr lang="en-US" sz="2100" b="1" dirty="0"/>
                    </a:p>
                  </a:txBody>
                  <a:tcPr/>
                </a:tc>
                <a:tc>
                  <a:txBody>
                    <a:bodyPr/>
                    <a:lstStyle/>
                    <a:p>
                      <a:r>
                        <a:rPr lang="en-US" sz="2100" b="0" i="0" kern="1200" dirty="0">
                          <a:solidFill>
                            <a:schemeClr val="tx1"/>
                          </a:solidFill>
                          <a:effectLst/>
                          <a:latin typeface="+mn-lt"/>
                          <a:ea typeface="+mn-ea"/>
                          <a:cs typeface="+mn-cs"/>
                        </a:rPr>
                        <a:t>Send and receive native Kik messages</a:t>
                      </a:r>
                      <a:endParaRPr lang="en-US" sz="2100" dirty="0"/>
                    </a:p>
                  </a:txBody>
                  <a:tcPr/>
                </a:tc>
                <a:extLst>
                  <a:ext uri="{0D108BD9-81ED-4DB2-BD59-A6C34878D82A}">
                    <a16:rowId xmlns:a16="http://schemas.microsoft.com/office/drawing/2014/main" xmlns="" val="10003"/>
                  </a:ext>
                </a:extLst>
              </a:tr>
            </a:tbl>
          </a:graphicData>
        </a:graphic>
      </p:graphicFrame>
    </p:spTree>
    <p:extLst>
      <p:ext uri="{BB962C8B-B14F-4D97-AF65-F5344CB8AC3E}">
        <p14:creationId xmlns:p14="http://schemas.microsoft.com/office/powerpoint/2010/main" val="134814390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837" y="6025028"/>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itle 2"/>
          <p:cNvSpPr txBox="1">
            <a:spLocks/>
          </p:cNvSpPr>
          <p:nvPr/>
        </p:nvSpPr>
        <p:spPr>
          <a:xfrm>
            <a:off x="504717" y="246351"/>
            <a:ext cx="11889564" cy="104111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5400" b="1" dirty="0">
                <a:latin typeface="+mn-lt"/>
              </a:rPr>
              <a:t>Custom Email Message</a:t>
            </a:r>
          </a:p>
        </p:txBody>
      </p:sp>
      <p:graphicFrame>
        <p:nvGraphicFramePr>
          <p:cNvPr id="2" name="Table 1"/>
          <p:cNvGraphicFramePr>
            <a:graphicFrameLocks noGrp="1"/>
          </p:cNvGraphicFramePr>
          <p:nvPr>
            <p:extLst>
              <p:ext uri="{D42A27DB-BD31-4B8C-83A1-F6EECF244321}">
                <p14:modId xmlns:p14="http://schemas.microsoft.com/office/powerpoint/2010/main" val="564718031"/>
              </p:ext>
            </p:extLst>
          </p:nvPr>
        </p:nvGraphicFramePr>
        <p:xfrm>
          <a:off x="731837" y="1287463"/>
          <a:ext cx="10210800" cy="3124201"/>
        </p:xfrm>
        <a:graphic>
          <a:graphicData uri="http://schemas.openxmlformats.org/drawingml/2006/table">
            <a:tbl>
              <a:tblPr firstRow="1" bandRow="1">
                <a:tableStyleId>{5940675A-B579-460E-94D1-54222C63F5DA}</a:tableStyleId>
              </a:tblPr>
              <a:tblGrid>
                <a:gridCol w="1668069">
                  <a:extLst>
                    <a:ext uri="{9D8B030D-6E8A-4147-A177-3AD203B41FA5}">
                      <a16:colId xmlns:a16="http://schemas.microsoft.com/office/drawing/2014/main" xmlns="" val="20000"/>
                    </a:ext>
                  </a:extLst>
                </a:gridCol>
                <a:gridCol w="8542731">
                  <a:extLst>
                    <a:ext uri="{9D8B030D-6E8A-4147-A177-3AD203B41FA5}">
                      <a16:colId xmlns:a16="http://schemas.microsoft.com/office/drawing/2014/main" xmlns="" val="20001"/>
                    </a:ext>
                  </a:extLst>
                </a:gridCol>
              </a:tblGrid>
              <a:tr h="531610">
                <a:tc>
                  <a:txBody>
                    <a:bodyPr/>
                    <a:lstStyle/>
                    <a:p>
                      <a:pPr algn="l" fontAlgn="b"/>
                      <a:r>
                        <a:rPr lang="en-US" sz="1800" b="1" dirty="0">
                          <a:effectLst/>
                          <a:latin typeface="segoe-ui_semibold"/>
                        </a:rPr>
                        <a:t>Property</a:t>
                      </a:r>
                    </a:p>
                  </a:txBody>
                  <a:tcPr marL="152400" marR="152400" marT="114300" marB="114300" anchor="b"/>
                </a:tc>
                <a:tc>
                  <a:txBody>
                    <a:bodyPr/>
                    <a:lstStyle/>
                    <a:p>
                      <a:pPr algn="l" fontAlgn="b"/>
                      <a:r>
                        <a:rPr lang="en-US" sz="1800" b="1" dirty="0">
                          <a:effectLst/>
                          <a:latin typeface="segoe-ui_semibold"/>
                        </a:rPr>
                        <a:t>Description</a:t>
                      </a:r>
                    </a:p>
                  </a:txBody>
                  <a:tcPr marL="152400" marR="152400" marT="114300" marB="114300" anchor="b"/>
                </a:tc>
                <a:extLst>
                  <a:ext uri="{0D108BD9-81ED-4DB2-BD59-A6C34878D82A}">
                    <a16:rowId xmlns:a16="http://schemas.microsoft.com/office/drawing/2014/main" xmlns="" val="10000"/>
                  </a:ext>
                </a:extLst>
              </a:tr>
              <a:tr h="864197">
                <a:tc>
                  <a:txBody>
                    <a:bodyPr/>
                    <a:lstStyle/>
                    <a:p>
                      <a:pPr fontAlgn="t"/>
                      <a:r>
                        <a:rPr lang="en-US" sz="1800" dirty="0">
                          <a:effectLst/>
                        </a:rPr>
                        <a:t>htmlBody</a:t>
                      </a:r>
                    </a:p>
                  </a:txBody>
                  <a:tcPr marL="152400" marR="152400" marT="114300" marB="114300"/>
                </a:tc>
                <a:tc>
                  <a:txBody>
                    <a:bodyPr/>
                    <a:lstStyle/>
                    <a:p>
                      <a:pPr fontAlgn="t"/>
                      <a:r>
                        <a:rPr lang="en-US" sz="1800" dirty="0">
                          <a:effectLst/>
                        </a:rPr>
                        <a:t>An HTML document that specifies the body of the email message. See the channel's documentation for information about supported HTML elements and attributes.</a:t>
                      </a:r>
                    </a:p>
                  </a:txBody>
                  <a:tcPr marL="152400" marR="152400" marT="114300" marB="114300"/>
                </a:tc>
                <a:extLst>
                  <a:ext uri="{0D108BD9-81ED-4DB2-BD59-A6C34878D82A}">
                    <a16:rowId xmlns:a16="http://schemas.microsoft.com/office/drawing/2014/main" xmlns="" val="10001"/>
                  </a:ext>
                </a:extLst>
              </a:tr>
              <a:tr h="864197">
                <a:tc>
                  <a:txBody>
                    <a:bodyPr/>
                    <a:lstStyle/>
                    <a:p>
                      <a:pPr fontAlgn="t"/>
                      <a:r>
                        <a:rPr lang="en-US" sz="1800" dirty="0">
                          <a:effectLst/>
                        </a:rPr>
                        <a:t>importance</a:t>
                      </a:r>
                    </a:p>
                  </a:txBody>
                  <a:tcPr marL="152400" marR="152400" marT="114300" marB="114300"/>
                </a:tc>
                <a:tc>
                  <a:txBody>
                    <a:bodyPr/>
                    <a:lstStyle/>
                    <a:p>
                      <a:pPr fontAlgn="t"/>
                      <a:r>
                        <a:rPr lang="en-US" sz="1800" dirty="0">
                          <a:effectLst/>
                        </a:rPr>
                        <a:t>The e</a:t>
                      </a:r>
                      <a:r>
                        <a:rPr lang="en-US" sz="1800" b="0" dirty="0">
                          <a:effectLst/>
                          <a:latin typeface="+mn-lt"/>
                        </a:rPr>
                        <a:t>mail's importance level. Valid values are high, normal, and low. The default value is normal.</a:t>
                      </a:r>
                    </a:p>
                  </a:txBody>
                  <a:tcPr marL="152400" marR="152400" marT="114300" marB="114300"/>
                </a:tc>
                <a:extLst>
                  <a:ext uri="{0D108BD9-81ED-4DB2-BD59-A6C34878D82A}">
                    <a16:rowId xmlns:a16="http://schemas.microsoft.com/office/drawing/2014/main" xmlns="" val="10002"/>
                  </a:ext>
                </a:extLst>
              </a:tr>
              <a:tr h="864197">
                <a:tc>
                  <a:txBody>
                    <a:bodyPr/>
                    <a:lstStyle/>
                    <a:p>
                      <a:pPr fontAlgn="t"/>
                      <a:r>
                        <a:rPr lang="en-US" sz="1800" dirty="0">
                          <a:effectLst/>
                        </a:rPr>
                        <a:t>subject</a:t>
                      </a:r>
                    </a:p>
                  </a:txBody>
                  <a:tcPr marL="152400" marR="152400" marT="114300" marB="114300"/>
                </a:tc>
                <a:tc>
                  <a:txBody>
                    <a:bodyPr/>
                    <a:lstStyle/>
                    <a:p>
                      <a:pPr fontAlgn="t"/>
                      <a:r>
                        <a:rPr lang="en-US" sz="1800" dirty="0">
                          <a:effectLst/>
                        </a:rPr>
                        <a:t>The email's subject. See the channel's documentation for information about field requirements.</a:t>
                      </a:r>
                    </a:p>
                  </a:txBody>
                  <a:tcPr marL="152400" marR="152400" marT="114300" marB="114300"/>
                </a:tc>
                <a:extLst>
                  <a:ext uri="{0D108BD9-81ED-4DB2-BD59-A6C34878D82A}">
                    <a16:rowId xmlns:a16="http://schemas.microsoft.com/office/drawing/2014/main" xmlns="" val="10003"/>
                  </a:ext>
                </a:extLst>
              </a:tr>
            </a:tbl>
          </a:graphicData>
        </a:graphic>
      </p:graphicFrame>
      <p:sp>
        <p:nvSpPr>
          <p:cNvPr id="3" name="Rectangle 2"/>
          <p:cNvSpPr/>
          <p:nvPr/>
        </p:nvSpPr>
        <p:spPr>
          <a:xfrm>
            <a:off x="1189037" y="4411662"/>
            <a:ext cx="9296400" cy="1754326"/>
          </a:xfrm>
          <a:prstGeom prst="rect">
            <a:avLst/>
          </a:prstGeom>
        </p:spPr>
        <p:txBody>
          <a:bodyPr wrap="square">
            <a:spAutoFit/>
          </a:bodyPr>
          <a:lstStyle/>
          <a:p>
            <a:endParaRPr lang="en-US" dirty="0"/>
          </a:p>
          <a:p>
            <a:r>
              <a:rPr lang="en-US" dirty="0"/>
              <a:t>"channelData": {</a:t>
            </a:r>
          </a:p>
          <a:p>
            <a:r>
              <a:rPr lang="en-US" dirty="0"/>
              <a:t> 	</a:t>
            </a:r>
            <a:r>
              <a:rPr lang="en-US" dirty="0">
                <a:solidFill>
                  <a:srgbClr val="FF0000"/>
                </a:solidFill>
              </a:rPr>
              <a:t>"htmlBody" </a:t>
            </a:r>
            <a:r>
              <a:rPr lang="en-US" dirty="0"/>
              <a:t>: "&lt;html&gt;&lt;body&gt;This is the email body!&lt;/body&gt;&lt;/html&gt;",</a:t>
            </a:r>
          </a:p>
          <a:p>
            <a:r>
              <a:rPr lang="en-US" dirty="0"/>
              <a:t>	</a:t>
            </a:r>
            <a:r>
              <a:rPr lang="en-US" dirty="0">
                <a:solidFill>
                  <a:srgbClr val="FF0000"/>
                </a:solidFill>
              </a:rPr>
              <a:t>"subject"</a:t>
            </a:r>
            <a:r>
              <a:rPr lang="en-US" dirty="0"/>
              <a:t>:"This is the email subject", </a:t>
            </a:r>
          </a:p>
          <a:p>
            <a:r>
              <a:rPr lang="en-US" dirty="0"/>
              <a:t>	</a:t>
            </a:r>
            <a:r>
              <a:rPr lang="en-US" dirty="0">
                <a:solidFill>
                  <a:srgbClr val="FF0000"/>
                </a:solidFill>
              </a:rPr>
              <a:t>"importance"</a:t>
            </a:r>
            <a:r>
              <a:rPr lang="en-US" dirty="0"/>
              <a:t>:"high" </a:t>
            </a:r>
          </a:p>
          <a:p>
            <a:r>
              <a:rPr lang="en-US" dirty="0"/>
              <a:t>}</a:t>
            </a:r>
          </a:p>
        </p:txBody>
      </p:sp>
    </p:spTree>
    <p:extLst>
      <p:ext uri="{BB962C8B-B14F-4D97-AF65-F5344CB8AC3E}">
        <p14:creationId xmlns:p14="http://schemas.microsoft.com/office/powerpoint/2010/main" val="395765270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837" y="6025028"/>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itle 2"/>
          <p:cNvSpPr txBox="1">
            <a:spLocks/>
          </p:cNvSpPr>
          <p:nvPr/>
        </p:nvSpPr>
        <p:spPr>
          <a:xfrm>
            <a:off x="504717" y="246351"/>
            <a:ext cx="11889564" cy="104111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5400" b="1" dirty="0">
                <a:latin typeface="+mn-lt"/>
              </a:rPr>
              <a:t>Custom Telegram Message</a:t>
            </a:r>
          </a:p>
        </p:txBody>
      </p:sp>
      <p:graphicFrame>
        <p:nvGraphicFramePr>
          <p:cNvPr id="4" name="Table 3"/>
          <p:cNvGraphicFramePr>
            <a:graphicFrameLocks noGrp="1"/>
          </p:cNvGraphicFramePr>
          <p:nvPr>
            <p:extLst>
              <p:ext uri="{D42A27DB-BD31-4B8C-83A1-F6EECF244321}">
                <p14:modId xmlns:p14="http://schemas.microsoft.com/office/powerpoint/2010/main" val="2554389314"/>
              </p:ext>
            </p:extLst>
          </p:nvPr>
        </p:nvGraphicFramePr>
        <p:xfrm>
          <a:off x="679903" y="1478312"/>
          <a:ext cx="9500734" cy="1790349"/>
        </p:xfrm>
        <a:graphic>
          <a:graphicData uri="http://schemas.openxmlformats.org/drawingml/2006/table">
            <a:tbl>
              <a:tblPr firstRow="1" bandRow="1">
                <a:tableStyleId>{5940675A-B579-460E-94D1-54222C63F5DA}</a:tableStyleId>
              </a:tblPr>
              <a:tblGrid>
                <a:gridCol w="2242473">
                  <a:extLst>
                    <a:ext uri="{9D8B030D-6E8A-4147-A177-3AD203B41FA5}">
                      <a16:colId xmlns:a16="http://schemas.microsoft.com/office/drawing/2014/main" xmlns="" val="20000"/>
                    </a:ext>
                  </a:extLst>
                </a:gridCol>
                <a:gridCol w="7258261">
                  <a:extLst>
                    <a:ext uri="{9D8B030D-6E8A-4147-A177-3AD203B41FA5}">
                      <a16:colId xmlns:a16="http://schemas.microsoft.com/office/drawing/2014/main" xmlns="" val="20001"/>
                    </a:ext>
                  </a:extLst>
                </a:gridCol>
              </a:tblGrid>
              <a:tr h="596783">
                <a:tc>
                  <a:txBody>
                    <a:bodyPr/>
                    <a:lstStyle/>
                    <a:p>
                      <a:pPr algn="l" fontAlgn="b"/>
                      <a:r>
                        <a:rPr lang="en-US" sz="2000" b="0" dirty="0">
                          <a:effectLst/>
                          <a:latin typeface="+mn-lt"/>
                        </a:rPr>
                        <a:t>Property</a:t>
                      </a:r>
                    </a:p>
                  </a:txBody>
                  <a:tcPr marL="152400" marR="152400" marT="114300" marB="114300" anchor="b"/>
                </a:tc>
                <a:tc>
                  <a:txBody>
                    <a:bodyPr/>
                    <a:lstStyle/>
                    <a:p>
                      <a:pPr algn="l" fontAlgn="b"/>
                      <a:r>
                        <a:rPr lang="en-US" sz="2000" b="0">
                          <a:effectLst/>
                          <a:latin typeface="+mn-lt"/>
                        </a:rPr>
                        <a:t>Description</a:t>
                      </a:r>
                    </a:p>
                  </a:txBody>
                  <a:tcPr marL="152400" marR="152400" marT="114300" marB="114300" anchor="b"/>
                </a:tc>
                <a:extLst>
                  <a:ext uri="{0D108BD9-81ED-4DB2-BD59-A6C34878D82A}">
                    <a16:rowId xmlns:a16="http://schemas.microsoft.com/office/drawing/2014/main" xmlns="" val="10000"/>
                  </a:ext>
                </a:extLst>
              </a:tr>
              <a:tr h="596783">
                <a:tc>
                  <a:txBody>
                    <a:bodyPr/>
                    <a:lstStyle/>
                    <a:p>
                      <a:pPr fontAlgn="t"/>
                      <a:r>
                        <a:rPr lang="en-US" sz="2000" dirty="0">
                          <a:effectLst/>
                          <a:latin typeface="+mn-lt"/>
                        </a:rPr>
                        <a:t>method</a:t>
                      </a:r>
                    </a:p>
                  </a:txBody>
                  <a:tcPr marL="152400" marR="152400" marT="114300" marB="114300"/>
                </a:tc>
                <a:tc>
                  <a:txBody>
                    <a:bodyPr/>
                    <a:lstStyle/>
                    <a:p>
                      <a:pPr fontAlgn="t"/>
                      <a:r>
                        <a:rPr lang="en-US" sz="2000" dirty="0">
                          <a:effectLst/>
                          <a:latin typeface="+mn-lt"/>
                        </a:rPr>
                        <a:t>The Telegram Bot API method to call.</a:t>
                      </a:r>
                    </a:p>
                  </a:txBody>
                  <a:tcPr marL="152400" marR="152400" marT="114300" marB="114300"/>
                </a:tc>
                <a:extLst>
                  <a:ext uri="{0D108BD9-81ED-4DB2-BD59-A6C34878D82A}">
                    <a16:rowId xmlns:a16="http://schemas.microsoft.com/office/drawing/2014/main" xmlns="" val="10001"/>
                  </a:ext>
                </a:extLst>
              </a:tr>
              <a:tr h="596783">
                <a:tc>
                  <a:txBody>
                    <a:bodyPr/>
                    <a:lstStyle/>
                    <a:p>
                      <a:pPr fontAlgn="t"/>
                      <a:r>
                        <a:rPr lang="en-US" sz="2000" dirty="0">
                          <a:effectLst/>
                          <a:latin typeface="+mn-lt"/>
                        </a:rPr>
                        <a:t>parameters</a:t>
                      </a:r>
                    </a:p>
                  </a:txBody>
                  <a:tcPr marL="152400" marR="152400" marT="114300" marB="114300"/>
                </a:tc>
                <a:tc>
                  <a:txBody>
                    <a:bodyPr/>
                    <a:lstStyle/>
                    <a:p>
                      <a:pPr fontAlgn="t"/>
                      <a:r>
                        <a:rPr lang="en-US" sz="2000" dirty="0">
                          <a:effectLst/>
                          <a:latin typeface="+mn-lt"/>
                        </a:rPr>
                        <a:t>The parameters of the specified method.</a:t>
                      </a:r>
                    </a:p>
                  </a:txBody>
                  <a:tcPr marL="152400" marR="152400" marT="114300" marB="114300"/>
                </a:tc>
                <a:extLst>
                  <a:ext uri="{0D108BD9-81ED-4DB2-BD59-A6C34878D82A}">
                    <a16:rowId xmlns:a16="http://schemas.microsoft.com/office/drawing/2014/main" xmlns="" val="10002"/>
                  </a:ext>
                </a:extLst>
              </a:tr>
            </a:tbl>
          </a:graphicData>
        </a:graphic>
      </p:graphicFrame>
      <p:sp>
        <p:nvSpPr>
          <p:cNvPr id="6" name="Rectangle 5"/>
          <p:cNvSpPr/>
          <p:nvPr/>
        </p:nvSpPr>
        <p:spPr>
          <a:xfrm>
            <a:off x="731837" y="3542918"/>
            <a:ext cx="8001000" cy="2585323"/>
          </a:xfrm>
          <a:prstGeom prst="rect">
            <a:avLst/>
          </a:prstGeom>
        </p:spPr>
        <p:txBody>
          <a:bodyPr wrap="square">
            <a:spAutoFit/>
          </a:bodyPr>
          <a:lstStyle/>
          <a:p>
            <a:r>
              <a:rPr lang="en-US" dirty="0"/>
              <a:t>"channelData": { </a:t>
            </a:r>
          </a:p>
          <a:p>
            <a:r>
              <a:rPr lang="en-US" dirty="0"/>
              <a:t>	</a:t>
            </a:r>
            <a:r>
              <a:rPr lang="en-US" dirty="0">
                <a:solidFill>
                  <a:srgbClr val="FF0000"/>
                </a:solidFill>
              </a:rPr>
              <a:t>"method"</a:t>
            </a:r>
            <a:r>
              <a:rPr lang="en-US" dirty="0"/>
              <a:t>: "</a:t>
            </a:r>
            <a:r>
              <a:rPr lang="en-US" dirty="0" err="1"/>
              <a:t>sendSticker</a:t>
            </a:r>
            <a:r>
              <a:rPr lang="en-US" dirty="0"/>
              <a:t>",</a:t>
            </a:r>
          </a:p>
          <a:p>
            <a:r>
              <a:rPr lang="en-US" dirty="0"/>
              <a:t> 	</a:t>
            </a:r>
            <a:r>
              <a:rPr lang="en-US" dirty="0">
                <a:solidFill>
                  <a:srgbClr val="FF0000"/>
                </a:solidFill>
              </a:rPr>
              <a:t>"parameters"</a:t>
            </a:r>
            <a:r>
              <a:rPr lang="en-US" dirty="0"/>
              <a:t>: {</a:t>
            </a:r>
          </a:p>
          <a:p>
            <a:r>
              <a:rPr lang="en-US" dirty="0"/>
              <a:t> 		</a:t>
            </a:r>
            <a:r>
              <a:rPr lang="en-US" dirty="0">
                <a:solidFill>
                  <a:srgbClr val="FF0000"/>
                </a:solidFill>
              </a:rPr>
              <a:t>"sticker"</a:t>
            </a:r>
            <a:r>
              <a:rPr lang="en-US" dirty="0"/>
              <a:t>: { </a:t>
            </a:r>
          </a:p>
          <a:p>
            <a:r>
              <a:rPr lang="en-US" dirty="0"/>
              <a:t>		      </a:t>
            </a:r>
            <a:r>
              <a:rPr lang="en-US" dirty="0">
                <a:solidFill>
                  <a:srgbClr val="FF0000"/>
                </a:solidFill>
              </a:rPr>
              <a:t>"</a:t>
            </a:r>
            <a:r>
              <a:rPr lang="en-US" dirty="0" err="1">
                <a:solidFill>
                  <a:srgbClr val="FF0000"/>
                </a:solidFill>
              </a:rPr>
              <a:t>url</a:t>
            </a:r>
            <a:r>
              <a:rPr lang="en-US" dirty="0">
                <a:solidFill>
                  <a:srgbClr val="FF0000"/>
                </a:solidFill>
              </a:rPr>
              <a:t>"</a:t>
            </a:r>
            <a:r>
              <a:rPr lang="en-US" dirty="0"/>
              <a:t>: "https://domain.com/path/gif", </a:t>
            </a:r>
          </a:p>
          <a:p>
            <a:r>
              <a:rPr lang="en-US" dirty="0"/>
              <a:t>		      </a:t>
            </a:r>
            <a:r>
              <a:rPr lang="en-US" dirty="0">
                <a:solidFill>
                  <a:srgbClr val="FF0000"/>
                </a:solidFill>
              </a:rPr>
              <a:t>"</a:t>
            </a:r>
            <a:r>
              <a:rPr lang="en-US" dirty="0" err="1">
                <a:solidFill>
                  <a:srgbClr val="FF0000"/>
                </a:solidFill>
              </a:rPr>
              <a:t>mediaType</a:t>
            </a:r>
            <a:r>
              <a:rPr lang="en-US" dirty="0">
                <a:solidFill>
                  <a:srgbClr val="FF0000"/>
                </a:solidFill>
              </a:rPr>
              <a:t>"</a:t>
            </a:r>
            <a:r>
              <a:rPr lang="en-US" dirty="0"/>
              <a:t>: "image/gif",</a:t>
            </a:r>
          </a:p>
          <a:p>
            <a:r>
              <a:rPr lang="en-US" dirty="0"/>
              <a:t> 		} </a:t>
            </a:r>
          </a:p>
          <a:p>
            <a:r>
              <a:rPr lang="en-US" dirty="0"/>
              <a:t>	} </a:t>
            </a:r>
          </a:p>
          <a:p>
            <a:r>
              <a:rPr lang="en-US" dirty="0"/>
              <a:t>}</a:t>
            </a:r>
          </a:p>
        </p:txBody>
      </p:sp>
    </p:spTree>
    <p:extLst>
      <p:ext uri="{BB962C8B-B14F-4D97-AF65-F5344CB8AC3E}">
        <p14:creationId xmlns:p14="http://schemas.microsoft.com/office/powerpoint/2010/main" val="222568112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837" y="6025028"/>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itle 2"/>
          <p:cNvSpPr txBox="1">
            <a:spLocks/>
          </p:cNvSpPr>
          <p:nvPr/>
        </p:nvSpPr>
        <p:spPr>
          <a:xfrm>
            <a:off x="504717" y="246351"/>
            <a:ext cx="11889564" cy="104111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5400" b="1" dirty="0">
                <a:latin typeface="+mn-lt"/>
              </a:rPr>
              <a:t>Facebook Notification</a:t>
            </a:r>
          </a:p>
        </p:txBody>
      </p:sp>
      <p:graphicFrame>
        <p:nvGraphicFramePr>
          <p:cNvPr id="2" name="Table 1"/>
          <p:cNvGraphicFramePr>
            <a:graphicFrameLocks noGrp="1"/>
          </p:cNvGraphicFramePr>
          <p:nvPr>
            <p:extLst>
              <p:ext uri="{D42A27DB-BD31-4B8C-83A1-F6EECF244321}">
                <p14:modId xmlns:p14="http://schemas.microsoft.com/office/powerpoint/2010/main" val="3214622609"/>
              </p:ext>
            </p:extLst>
          </p:nvPr>
        </p:nvGraphicFramePr>
        <p:xfrm>
          <a:off x="654503" y="1287463"/>
          <a:ext cx="10538506" cy="1904999"/>
        </p:xfrm>
        <a:graphic>
          <a:graphicData uri="http://schemas.openxmlformats.org/drawingml/2006/table">
            <a:tbl>
              <a:tblPr firstRow="1" bandRow="1">
                <a:tableStyleId>{5940675A-B579-460E-94D1-54222C63F5DA}</a:tableStyleId>
              </a:tblPr>
              <a:tblGrid>
                <a:gridCol w="2080306">
                  <a:extLst>
                    <a:ext uri="{9D8B030D-6E8A-4147-A177-3AD203B41FA5}">
                      <a16:colId xmlns:a16="http://schemas.microsoft.com/office/drawing/2014/main" xmlns="" val="20000"/>
                    </a:ext>
                  </a:extLst>
                </a:gridCol>
                <a:gridCol w="8458200">
                  <a:extLst>
                    <a:ext uri="{9D8B030D-6E8A-4147-A177-3AD203B41FA5}">
                      <a16:colId xmlns:a16="http://schemas.microsoft.com/office/drawing/2014/main" xmlns="" val="20001"/>
                    </a:ext>
                  </a:extLst>
                </a:gridCol>
              </a:tblGrid>
              <a:tr h="543180">
                <a:tc>
                  <a:txBody>
                    <a:bodyPr/>
                    <a:lstStyle/>
                    <a:p>
                      <a:pPr algn="l" fontAlgn="b"/>
                      <a:r>
                        <a:rPr lang="en-US" sz="1800" b="1" dirty="0">
                          <a:effectLst/>
                          <a:latin typeface="+mn-lt"/>
                        </a:rPr>
                        <a:t>Property</a:t>
                      </a:r>
                    </a:p>
                  </a:txBody>
                  <a:tcPr marL="152400" marR="152400" marT="114300" marB="114300" anchor="b"/>
                </a:tc>
                <a:tc>
                  <a:txBody>
                    <a:bodyPr/>
                    <a:lstStyle/>
                    <a:p>
                      <a:pPr algn="l" fontAlgn="b"/>
                      <a:r>
                        <a:rPr lang="en-US" sz="1800" b="1" dirty="0">
                          <a:effectLst/>
                          <a:latin typeface="+mn-lt"/>
                        </a:rPr>
                        <a:t>Description</a:t>
                      </a:r>
                    </a:p>
                  </a:txBody>
                  <a:tcPr marL="152400" marR="152400" marT="114300" marB="114300" anchor="b"/>
                </a:tc>
                <a:extLst>
                  <a:ext uri="{0D108BD9-81ED-4DB2-BD59-A6C34878D82A}">
                    <a16:rowId xmlns:a16="http://schemas.microsoft.com/office/drawing/2014/main" xmlns="" val="10000"/>
                  </a:ext>
                </a:extLst>
              </a:tr>
              <a:tr h="523619">
                <a:tc>
                  <a:txBody>
                    <a:bodyPr/>
                    <a:lstStyle/>
                    <a:p>
                      <a:pPr fontAlgn="t"/>
                      <a:r>
                        <a:rPr lang="en-US" sz="1800" b="0" dirty="0">
                          <a:effectLst/>
                          <a:latin typeface="+mn-lt"/>
                        </a:rPr>
                        <a:t>notification_type</a:t>
                      </a:r>
                    </a:p>
                  </a:txBody>
                  <a:tcPr marL="152400" marR="152400" marT="114300" marB="114300"/>
                </a:tc>
                <a:tc>
                  <a:txBody>
                    <a:bodyPr/>
                    <a:lstStyle/>
                    <a:p>
                      <a:pPr fontAlgn="t"/>
                      <a:r>
                        <a:rPr lang="en-US" sz="1800" b="0" dirty="0">
                          <a:effectLst/>
                          <a:latin typeface="+mn-lt"/>
                        </a:rPr>
                        <a:t>The type of notification (e.g., REGULAR, SILENT_PUSH, NO_PUSH).</a:t>
                      </a:r>
                    </a:p>
                  </a:txBody>
                  <a:tcPr marL="152400" marR="152400" marT="114300" marB="114300"/>
                </a:tc>
                <a:extLst>
                  <a:ext uri="{0D108BD9-81ED-4DB2-BD59-A6C34878D82A}">
                    <a16:rowId xmlns:a16="http://schemas.microsoft.com/office/drawing/2014/main" xmlns="" val="10001"/>
                  </a:ext>
                </a:extLst>
              </a:tr>
              <a:tr h="838200">
                <a:tc>
                  <a:txBody>
                    <a:bodyPr/>
                    <a:lstStyle/>
                    <a:p>
                      <a:pPr fontAlgn="t"/>
                      <a:r>
                        <a:rPr lang="en-US" sz="1800" b="0" dirty="0">
                          <a:effectLst/>
                          <a:latin typeface="+mn-lt"/>
                        </a:rPr>
                        <a:t>attachment</a:t>
                      </a:r>
                    </a:p>
                  </a:txBody>
                  <a:tcPr marL="152400" marR="152400" marT="114300" marB="114300"/>
                </a:tc>
                <a:tc>
                  <a:txBody>
                    <a:bodyPr/>
                    <a:lstStyle/>
                    <a:p>
                      <a:pPr fontAlgn="t"/>
                      <a:r>
                        <a:rPr lang="en-US" sz="1800" b="0" dirty="0">
                          <a:effectLst/>
                          <a:latin typeface="+mn-lt"/>
                        </a:rPr>
                        <a:t>An attachment that specifies an image, video, or other multimedia type, or a templated attachment such as a receipt.</a:t>
                      </a:r>
                    </a:p>
                  </a:txBody>
                  <a:tcPr marL="152400" marR="152400" marT="114300" marB="114300"/>
                </a:tc>
                <a:extLst>
                  <a:ext uri="{0D108BD9-81ED-4DB2-BD59-A6C34878D82A}">
                    <a16:rowId xmlns:a16="http://schemas.microsoft.com/office/drawing/2014/main" xmlns="" val="10002"/>
                  </a:ext>
                </a:extLst>
              </a:tr>
            </a:tbl>
          </a:graphicData>
        </a:graphic>
      </p:graphicFrame>
      <p:sp>
        <p:nvSpPr>
          <p:cNvPr id="3" name="Rectangle 2"/>
          <p:cNvSpPr/>
          <p:nvPr/>
        </p:nvSpPr>
        <p:spPr>
          <a:xfrm>
            <a:off x="2560637" y="3482014"/>
            <a:ext cx="7086600" cy="2862322"/>
          </a:xfrm>
          <a:prstGeom prst="rect">
            <a:avLst/>
          </a:prstGeom>
        </p:spPr>
        <p:txBody>
          <a:bodyPr wrap="square">
            <a:spAutoFit/>
          </a:bodyPr>
          <a:lstStyle/>
          <a:p>
            <a:r>
              <a:rPr lang="en-US" dirty="0"/>
              <a:t>"channelData": { </a:t>
            </a:r>
          </a:p>
          <a:p>
            <a:r>
              <a:rPr lang="en-US" dirty="0"/>
              <a:t>	</a:t>
            </a:r>
            <a:r>
              <a:rPr lang="en-US" dirty="0">
                <a:solidFill>
                  <a:srgbClr val="FF0000"/>
                </a:solidFill>
              </a:rPr>
              <a:t>"notification_type"</a:t>
            </a:r>
            <a:r>
              <a:rPr lang="en-US" dirty="0"/>
              <a:t>: "NO_PUSH", </a:t>
            </a:r>
          </a:p>
          <a:p>
            <a:r>
              <a:rPr lang="en-US" dirty="0"/>
              <a:t>	</a:t>
            </a:r>
            <a:r>
              <a:rPr lang="en-US" dirty="0">
                <a:solidFill>
                  <a:srgbClr val="FF0000"/>
                </a:solidFill>
              </a:rPr>
              <a:t>"attachment"</a:t>
            </a:r>
            <a:r>
              <a:rPr lang="en-US" dirty="0"/>
              <a:t>: { </a:t>
            </a:r>
          </a:p>
          <a:p>
            <a:r>
              <a:rPr lang="en-US" dirty="0"/>
              <a:t>		</a:t>
            </a:r>
            <a:r>
              <a:rPr lang="en-US" dirty="0">
                <a:solidFill>
                  <a:srgbClr val="FF0000"/>
                </a:solidFill>
              </a:rPr>
              <a:t>"type"</a:t>
            </a:r>
            <a:r>
              <a:rPr lang="en-US" dirty="0"/>
              <a:t>: "template" </a:t>
            </a:r>
          </a:p>
          <a:p>
            <a:r>
              <a:rPr lang="en-US" dirty="0"/>
              <a:t>		"payload": {</a:t>
            </a:r>
          </a:p>
          <a:p>
            <a:r>
              <a:rPr lang="en-US" dirty="0"/>
              <a:t> 			</a:t>
            </a:r>
            <a:r>
              <a:rPr lang="en-US" dirty="0">
                <a:solidFill>
                  <a:srgbClr val="FF0000"/>
                </a:solidFill>
              </a:rPr>
              <a:t>"</a:t>
            </a:r>
            <a:r>
              <a:rPr lang="en-US" dirty="0" err="1">
                <a:solidFill>
                  <a:srgbClr val="FF0000"/>
                </a:solidFill>
              </a:rPr>
              <a:t>template_type</a:t>
            </a:r>
            <a:r>
              <a:rPr lang="en-US" dirty="0">
                <a:solidFill>
                  <a:srgbClr val="FF0000"/>
                </a:solidFill>
              </a:rPr>
              <a:t>"</a:t>
            </a:r>
            <a:r>
              <a:rPr lang="en-US" dirty="0"/>
              <a:t>: "receipt",</a:t>
            </a:r>
          </a:p>
          <a:p>
            <a:r>
              <a:rPr lang="en-US" dirty="0"/>
              <a:t>		 . . . </a:t>
            </a:r>
          </a:p>
          <a:p>
            <a:r>
              <a:rPr lang="en-US" dirty="0"/>
              <a:t>		} </a:t>
            </a:r>
          </a:p>
          <a:p>
            <a:r>
              <a:rPr lang="en-US" dirty="0"/>
              <a:t>	}</a:t>
            </a:r>
          </a:p>
          <a:p>
            <a:r>
              <a:rPr lang="en-US" dirty="0"/>
              <a:t> }</a:t>
            </a:r>
          </a:p>
        </p:txBody>
      </p:sp>
    </p:spTree>
    <p:extLst>
      <p:ext uri="{BB962C8B-B14F-4D97-AF65-F5344CB8AC3E}">
        <p14:creationId xmlns:p14="http://schemas.microsoft.com/office/powerpoint/2010/main" val="369888743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9860494-B323-43FA-9F87-1B55842D0879}"/>
              </a:ext>
            </a:extLst>
          </p:cNvPr>
          <p:cNvSpPr>
            <a:spLocks noGrp="1"/>
          </p:cNvSpPr>
          <p:nvPr>
            <p:ph type="title"/>
          </p:nvPr>
        </p:nvSpPr>
        <p:spPr>
          <a:xfrm>
            <a:off x="97042" y="2831590"/>
            <a:ext cx="7114249" cy="917575"/>
          </a:xfrm>
        </p:spPr>
        <p:txBody>
          <a:bodyPr>
            <a:noAutofit/>
          </a:bodyPr>
          <a:lstStyle/>
          <a:p>
            <a:pPr algn="ctr"/>
            <a:r>
              <a:rPr lang="en-US" sz="7000" spc="-102" dirty="0">
                <a:ln w="3175">
                  <a:noFill/>
                </a:ln>
                <a:gradFill>
                  <a:gsLst>
                    <a:gs pos="1250">
                      <a:schemeClr val="tx1"/>
                    </a:gs>
                    <a:gs pos="100000">
                      <a:schemeClr val="tx1"/>
                    </a:gs>
                  </a:gsLst>
                  <a:lin ang="5400000" scaled="0"/>
                </a:gradFill>
                <a:latin typeface="+mn-lt"/>
                <a:ea typeface="+mn-ea"/>
                <a:cs typeface="Segoe UI" pitchFamily="34" charset="0"/>
              </a:rPr>
              <a:t>Registration and making your bots available</a:t>
            </a:r>
            <a:endParaRPr lang="en-US" sz="7000" dirty="0">
              <a:latin typeface="+mn-lt"/>
            </a:endParaRPr>
          </a:p>
        </p:txBody>
      </p:sp>
      <p:sp>
        <p:nvSpPr>
          <p:cNvPr id="4" name="Content Placeholder 3">
            <a:extLst>
              <a:ext uri="{FF2B5EF4-FFF2-40B4-BE49-F238E27FC236}">
                <a16:creationId xmlns:a16="http://schemas.microsoft.com/office/drawing/2014/main" xmlns="" id="{6C54C80F-1BBA-40C4-B39C-2506D16142FC}"/>
              </a:ext>
            </a:extLst>
          </p:cNvPr>
          <p:cNvSpPr>
            <a:spLocks noGrp="1"/>
          </p:cNvSpPr>
          <p:nvPr>
            <p:ph sz="quarter" idx="11"/>
          </p:nvPr>
        </p:nvSpPr>
        <p:spPr/>
        <p:txBody>
          <a:bodyPr/>
          <a:lstStyle/>
          <a:p>
            <a:endParaRPr lang="en-US"/>
          </a:p>
        </p:txBody>
      </p:sp>
      <p:pic>
        <p:nvPicPr>
          <p:cNvPr id="5" name="Picture 4">
            <a:extLst>
              <a:ext uri="{FF2B5EF4-FFF2-40B4-BE49-F238E27FC236}">
                <a16:creationId xmlns:a16="http://schemas.microsoft.com/office/drawing/2014/main" xmlns="" id="{7BD728B5-9D75-462C-A194-C721431C3AD2}"/>
              </a:ext>
            </a:extLst>
          </p:cNvPr>
          <p:cNvPicPr>
            <a:picLocks noChangeAspect="1"/>
          </p:cNvPicPr>
          <p:nvPr/>
        </p:nvPicPr>
        <p:blipFill>
          <a:blip r:embed="rId3"/>
          <a:stretch>
            <a:fillRect/>
          </a:stretch>
        </p:blipFill>
        <p:spPr>
          <a:xfrm>
            <a:off x="7215764" y="295275"/>
            <a:ext cx="5225184" cy="6075506"/>
          </a:xfrm>
          <a:prstGeom prst="rect">
            <a:avLst/>
          </a:prstGeom>
        </p:spPr>
      </p:pic>
      <p:pic>
        <p:nvPicPr>
          <p:cNvPr id="6" name="Picture 5">
            <a:extLst>
              <a:ext uri="{FF2B5EF4-FFF2-40B4-BE49-F238E27FC236}">
                <a16:creationId xmlns:a16="http://schemas.microsoft.com/office/drawing/2014/main" xmlns="" id="{DD537BC3-5083-4E84-92CA-B19BAC962B6C}"/>
              </a:ext>
            </a:extLst>
          </p:cNvPr>
          <p:cNvPicPr>
            <a:picLocks noChangeAspect="1"/>
          </p:cNvPicPr>
          <p:nvPr/>
        </p:nvPicPr>
        <p:blipFill rotWithShape="1">
          <a:blip r:embed="rId3"/>
          <a:srcRect b="77273"/>
          <a:stretch/>
        </p:blipFill>
        <p:spPr>
          <a:xfrm>
            <a:off x="7211291" y="4836092"/>
            <a:ext cx="5225184" cy="2158433"/>
          </a:xfrm>
          <a:prstGeom prst="rect">
            <a:avLst/>
          </a:prstGeom>
        </p:spPr>
      </p:pic>
      <p:pic>
        <p:nvPicPr>
          <p:cNvPr id="7" name="Picture 6">
            <a:extLst>
              <a:ext uri="{FF2B5EF4-FFF2-40B4-BE49-F238E27FC236}">
                <a16:creationId xmlns:a16="http://schemas.microsoft.com/office/drawing/2014/main" xmlns="" id="{C36949DF-4B2B-4ACD-BE69-5AAD10350B6D}"/>
              </a:ext>
            </a:extLst>
          </p:cNvPr>
          <p:cNvPicPr>
            <a:picLocks noChangeAspect="1"/>
          </p:cNvPicPr>
          <p:nvPr/>
        </p:nvPicPr>
        <p:blipFill rotWithShape="1">
          <a:blip r:embed="rId3"/>
          <a:srcRect b="77273"/>
          <a:stretch/>
        </p:blipFill>
        <p:spPr>
          <a:xfrm>
            <a:off x="7211291" y="1"/>
            <a:ext cx="5225184" cy="1744662"/>
          </a:xfrm>
          <a:prstGeom prst="rect">
            <a:avLst/>
          </a:prstGeom>
        </p:spPr>
      </p:pic>
    </p:spTree>
    <p:extLst>
      <p:ext uri="{BB962C8B-B14F-4D97-AF65-F5344CB8AC3E}">
        <p14:creationId xmlns:p14="http://schemas.microsoft.com/office/powerpoint/2010/main" val="3722736168"/>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Left-Right Arrow 4"/>
          <p:cNvSpPr/>
          <p:nvPr/>
        </p:nvSpPr>
        <p:spPr bwMode="auto">
          <a:xfrm>
            <a:off x="4770437" y="2712634"/>
            <a:ext cx="3048000" cy="914400"/>
          </a:xfrm>
          <a:prstGeom prst="leftRightArrow">
            <a:avLst/>
          </a:prstGeom>
          <a:solidFill>
            <a:srgbClr val="FFC0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7" name="TextBox 6"/>
          <p:cNvSpPr txBox="1"/>
          <p:nvPr/>
        </p:nvSpPr>
        <p:spPr>
          <a:xfrm>
            <a:off x="641728" y="2274204"/>
            <a:ext cx="3568020" cy="1791260"/>
          </a:xfrm>
          <a:prstGeom prst="rect">
            <a:avLst/>
          </a:prstGeom>
          <a:no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3600" b="0" i="0" u="none" strike="noStrike" kern="0" cap="none" spc="0" normalizeH="0" baseline="0" noProof="0" dirty="0">
                <a:ln>
                  <a:noFill/>
                </a:ln>
                <a:gradFill>
                  <a:gsLst>
                    <a:gs pos="2917">
                      <a:schemeClr val="tx1"/>
                    </a:gs>
                    <a:gs pos="30000">
                      <a:schemeClr val="tx1"/>
                    </a:gs>
                  </a:gsLst>
                  <a:lin ang="5400000" scaled="0"/>
                </a:gradFill>
                <a:effectLst/>
                <a:uLnTx/>
                <a:uFillTx/>
              </a:rPr>
              <a:t>Your bot’s web service in the cloud</a:t>
            </a:r>
          </a:p>
        </p:txBody>
      </p:sp>
      <p:sp>
        <p:nvSpPr>
          <p:cNvPr id="9" name="Freeform 7"/>
          <p:cNvSpPr>
            <a:spLocks/>
          </p:cNvSpPr>
          <p:nvPr/>
        </p:nvSpPr>
        <p:spPr bwMode="auto">
          <a:xfrm>
            <a:off x="1007407" y="4368164"/>
            <a:ext cx="2896076" cy="1676400"/>
          </a:xfrm>
          <a:custGeom>
            <a:avLst/>
            <a:gdLst>
              <a:gd name="T0" fmla="*/ 462 w 550"/>
              <a:gd name="T1" fmla="*/ 159 h 362"/>
              <a:gd name="T2" fmla="*/ 462 w 550"/>
              <a:gd name="T3" fmla="*/ 152 h 362"/>
              <a:gd name="T4" fmla="*/ 311 w 550"/>
              <a:gd name="T5" fmla="*/ 0 h 362"/>
              <a:gd name="T6" fmla="*/ 184 w 550"/>
              <a:gd name="T7" fmla="*/ 68 h 362"/>
              <a:gd name="T8" fmla="*/ 143 w 550"/>
              <a:gd name="T9" fmla="*/ 57 h 362"/>
              <a:gd name="T10" fmla="*/ 94 w 550"/>
              <a:gd name="T11" fmla="*/ 72 h 362"/>
              <a:gd name="T12" fmla="*/ 55 w 550"/>
              <a:gd name="T13" fmla="*/ 143 h 362"/>
              <a:gd name="T14" fmla="*/ 0 w 550"/>
              <a:gd name="T15" fmla="*/ 243 h 362"/>
              <a:gd name="T16" fmla="*/ 106 w 550"/>
              <a:gd name="T17" fmla="*/ 362 h 362"/>
              <a:gd name="T18" fmla="*/ 119 w 550"/>
              <a:gd name="T19" fmla="*/ 362 h 362"/>
              <a:gd name="T20" fmla="*/ 131 w 550"/>
              <a:gd name="T21" fmla="*/ 362 h 362"/>
              <a:gd name="T22" fmla="*/ 379 w 550"/>
              <a:gd name="T23" fmla="*/ 362 h 362"/>
              <a:gd name="T24" fmla="*/ 384 w 550"/>
              <a:gd name="T25" fmla="*/ 362 h 362"/>
              <a:gd name="T26" fmla="*/ 390 w 550"/>
              <a:gd name="T27" fmla="*/ 362 h 362"/>
              <a:gd name="T28" fmla="*/ 409 w 550"/>
              <a:gd name="T29" fmla="*/ 362 h 362"/>
              <a:gd name="T30" fmla="*/ 448 w 550"/>
              <a:gd name="T31" fmla="*/ 362 h 362"/>
              <a:gd name="T32" fmla="*/ 550 w 550"/>
              <a:gd name="T33" fmla="*/ 260 h 362"/>
              <a:gd name="T34" fmla="*/ 462 w 550"/>
              <a:gd name="T35" fmla="*/ 159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50" h="362">
                <a:moveTo>
                  <a:pt x="462" y="159"/>
                </a:moveTo>
                <a:cubicBezTo>
                  <a:pt x="462" y="157"/>
                  <a:pt x="462" y="154"/>
                  <a:pt x="462" y="152"/>
                </a:cubicBezTo>
                <a:cubicBezTo>
                  <a:pt x="462" y="68"/>
                  <a:pt x="395" y="0"/>
                  <a:pt x="311" y="0"/>
                </a:cubicBezTo>
                <a:cubicBezTo>
                  <a:pt x="258" y="0"/>
                  <a:pt x="211" y="28"/>
                  <a:pt x="184" y="68"/>
                </a:cubicBezTo>
                <a:cubicBezTo>
                  <a:pt x="172" y="61"/>
                  <a:pt x="158" y="57"/>
                  <a:pt x="143" y="57"/>
                </a:cubicBezTo>
                <a:cubicBezTo>
                  <a:pt x="124" y="57"/>
                  <a:pt x="108" y="62"/>
                  <a:pt x="94" y="72"/>
                </a:cubicBezTo>
                <a:cubicBezTo>
                  <a:pt x="70" y="87"/>
                  <a:pt x="55" y="113"/>
                  <a:pt x="55" y="143"/>
                </a:cubicBezTo>
                <a:cubicBezTo>
                  <a:pt x="22" y="164"/>
                  <a:pt x="0" y="201"/>
                  <a:pt x="0" y="243"/>
                </a:cubicBezTo>
                <a:cubicBezTo>
                  <a:pt x="0" y="305"/>
                  <a:pt x="46" y="355"/>
                  <a:pt x="106" y="362"/>
                </a:cubicBezTo>
                <a:cubicBezTo>
                  <a:pt x="110" y="362"/>
                  <a:pt x="115" y="362"/>
                  <a:pt x="119" y="362"/>
                </a:cubicBezTo>
                <a:cubicBezTo>
                  <a:pt x="123" y="362"/>
                  <a:pt x="127" y="362"/>
                  <a:pt x="131" y="362"/>
                </a:cubicBezTo>
                <a:cubicBezTo>
                  <a:pt x="187" y="362"/>
                  <a:pt x="318" y="362"/>
                  <a:pt x="379" y="362"/>
                </a:cubicBezTo>
                <a:cubicBezTo>
                  <a:pt x="381" y="362"/>
                  <a:pt x="383" y="362"/>
                  <a:pt x="384" y="362"/>
                </a:cubicBezTo>
                <a:cubicBezTo>
                  <a:pt x="390" y="362"/>
                  <a:pt x="390" y="362"/>
                  <a:pt x="390" y="362"/>
                </a:cubicBezTo>
                <a:cubicBezTo>
                  <a:pt x="394" y="362"/>
                  <a:pt x="403" y="362"/>
                  <a:pt x="409" y="362"/>
                </a:cubicBezTo>
                <a:cubicBezTo>
                  <a:pt x="448" y="362"/>
                  <a:pt x="448" y="362"/>
                  <a:pt x="448" y="362"/>
                </a:cubicBezTo>
                <a:cubicBezTo>
                  <a:pt x="505" y="361"/>
                  <a:pt x="550" y="316"/>
                  <a:pt x="550" y="260"/>
                </a:cubicBezTo>
                <a:cubicBezTo>
                  <a:pt x="550" y="209"/>
                  <a:pt x="512" y="166"/>
                  <a:pt x="462" y="15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pic>
        <p:nvPicPr>
          <p:cNvPr id="13" name="Content Placeholder 3"/>
          <p:cNvPicPr>
            <a:picLocks noGrp="1" noChangeAspect="1"/>
          </p:cNvPicPr>
          <p:nvPr>
            <p:ph idx="4294967295"/>
          </p:nvPr>
        </p:nvPicPr>
        <p:blipFill>
          <a:blip r:embed="rId3" cstate="print">
            <a:extLst>
              <a:ext uri="{28A0092B-C50C-407E-A947-70E740481C1C}">
                <a14:useLocalDpi xmlns:a14="http://schemas.microsoft.com/office/drawing/2010/main" val="0"/>
              </a:ext>
            </a:extLst>
          </a:blip>
          <a:stretch>
            <a:fillRect/>
          </a:stretch>
        </p:blipFill>
        <p:spPr>
          <a:xfrm>
            <a:off x="1839951" y="4691945"/>
            <a:ext cx="1171575" cy="1169987"/>
          </a:xfrm>
          <a:prstGeom prst="rect">
            <a:avLst/>
          </a:prstGeom>
        </p:spPr>
      </p:pic>
      <p:pic>
        <p:nvPicPr>
          <p:cNvPr id="14" name="Picture 13"/>
          <p:cNvPicPr>
            <a:picLocks noChangeAspect="1"/>
          </p:cNvPicPr>
          <p:nvPr/>
        </p:nvPicPr>
        <p:blipFill>
          <a:blip r:embed="rId4"/>
          <a:stretch>
            <a:fillRect/>
          </a:stretch>
        </p:blipFill>
        <p:spPr>
          <a:xfrm>
            <a:off x="9037637" y="4368164"/>
            <a:ext cx="1428750" cy="1428750"/>
          </a:xfrm>
          <a:prstGeom prst="rect">
            <a:avLst/>
          </a:prstGeom>
        </p:spPr>
      </p:pic>
      <p:sp>
        <p:nvSpPr>
          <p:cNvPr id="16" name="TextBox 15"/>
          <p:cNvSpPr txBox="1"/>
          <p:nvPr/>
        </p:nvSpPr>
        <p:spPr>
          <a:xfrm>
            <a:off x="7935155" y="2274204"/>
            <a:ext cx="3921881" cy="1791260"/>
          </a:xfrm>
          <a:prstGeom prst="rect">
            <a:avLst/>
          </a:prstGeom>
          <a:no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3600" b="0" i="0" u="none" strike="noStrike" kern="0" cap="none" spc="0" normalizeH="0" baseline="0" noProof="0" dirty="0">
                <a:ln>
                  <a:noFill/>
                </a:ln>
                <a:gradFill>
                  <a:gsLst>
                    <a:gs pos="2917">
                      <a:schemeClr val="tx1"/>
                    </a:gs>
                    <a:gs pos="30000">
                      <a:schemeClr val="tx1"/>
                    </a:gs>
                  </a:gsLst>
                  <a:lin ang="5400000" scaled="0"/>
                </a:gradFill>
                <a:effectLst/>
                <a:uLnTx/>
                <a:uFillTx/>
              </a:rPr>
              <a:t>MS Bot Framework Connector</a:t>
            </a:r>
          </a:p>
        </p:txBody>
      </p:sp>
      <p:sp>
        <p:nvSpPr>
          <p:cNvPr id="10" name="Title 2"/>
          <p:cNvSpPr txBox="1">
            <a:spLocks/>
          </p:cNvSpPr>
          <p:nvPr/>
        </p:nvSpPr>
        <p:spPr>
          <a:xfrm>
            <a:off x="520759" y="358645"/>
            <a:ext cx="11915716" cy="1915559"/>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5400" b="1" dirty="0">
                <a:latin typeface="+mn-lt"/>
              </a:rPr>
              <a:t>Developer Portal: What Registration Does for You</a:t>
            </a:r>
          </a:p>
        </p:txBody>
      </p:sp>
      <p:pic>
        <p:nvPicPr>
          <p:cNvPr id="11"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0837" y="6025028"/>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1068382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idx="1"/>
          </p:nvPr>
        </p:nvSpPr>
        <p:spPr>
          <a:xfrm>
            <a:off x="627200" y="2278062"/>
            <a:ext cx="11534637" cy="3751803"/>
          </a:xfrm>
        </p:spPr>
        <p:txBody>
          <a:bodyPr>
            <a:normAutofit/>
          </a:bodyPr>
          <a:lstStyle/>
          <a:p>
            <a:pPr marL="0" indent="0">
              <a:buNone/>
            </a:pPr>
            <a:r>
              <a:rPr lang="en-US" b="1" dirty="0">
                <a:latin typeface="+mn-lt"/>
                <a:cs typeface="Segoe UI Light" panose="020B0502040204020203" pitchFamily="34" charset="0"/>
              </a:rPr>
              <a:t>Public Directory of Bot Framework Bots</a:t>
            </a:r>
          </a:p>
          <a:p>
            <a:pPr marL="0" indent="0">
              <a:buNone/>
            </a:pPr>
            <a:endParaRPr lang="en-US" b="1" dirty="0">
              <a:latin typeface="+mn-lt"/>
              <a:cs typeface="Segoe UI Light" panose="020B0502040204020203" pitchFamily="34" charset="0"/>
            </a:endParaRPr>
          </a:p>
          <a:p>
            <a:pPr lvl="1"/>
            <a:r>
              <a:rPr lang="en-US" sz="3199" dirty="0">
                <a:latin typeface="+mn-lt"/>
                <a:cs typeface="Segoe UI Light" panose="020B0502040204020203" pitchFamily="34" charset="0"/>
              </a:rPr>
              <a:t>Discover, try, and add bots from here with no added configuration</a:t>
            </a:r>
          </a:p>
          <a:p>
            <a:pPr lvl="1"/>
            <a:r>
              <a:rPr lang="en-US" sz="3199" dirty="0">
                <a:latin typeface="+mn-lt"/>
                <a:cs typeface="Segoe UI Light" panose="020B0502040204020203" pitchFamily="34" charset="0"/>
              </a:rPr>
              <a:t>Bots are public at developer discretion; must be reviewed</a:t>
            </a:r>
          </a:p>
          <a:p>
            <a:pPr lvl="1"/>
            <a:r>
              <a:rPr lang="en-US" sz="3199" dirty="0">
                <a:latin typeface="+mn-lt"/>
                <a:cs typeface="Segoe UI Light" panose="020B0502040204020203" pitchFamily="34" charset="0"/>
              </a:rPr>
              <a:t>Searchable here</a:t>
            </a:r>
          </a:p>
        </p:txBody>
      </p:sp>
      <p:pic>
        <p:nvPicPr>
          <p:cNvPr id="4" name="Picture 3"/>
          <p:cNvPicPr>
            <a:picLocks noChangeAspect="1"/>
          </p:cNvPicPr>
          <p:nvPr/>
        </p:nvPicPr>
        <p:blipFill rotWithShape="1">
          <a:blip r:embed="rId3"/>
          <a:srcRect t="4516" b="55538"/>
          <a:stretch/>
        </p:blipFill>
        <p:spPr>
          <a:xfrm>
            <a:off x="4618037" y="0"/>
            <a:ext cx="7832391" cy="2151856"/>
          </a:xfrm>
          <a:prstGeom prst="rect">
            <a:avLst/>
          </a:prstGeom>
        </p:spPr>
      </p:pic>
      <p:sp>
        <p:nvSpPr>
          <p:cNvPr id="6" name="Title 2"/>
          <p:cNvSpPr txBox="1">
            <a:spLocks/>
          </p:cNvSpPr>
          <p:nvPr/>
        </p:nvSpPr>
        <p:spPr>
          <a:xfrm>
            <a:off x="673035" y="332677"/>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5400" b="1" dirty="0">
                <a:latin typeface="+mn-lt"/>
              </a:rPr>
              <a:t>Bot Directory</a:t>
            </a:r>
          </a:p>
        </p:txBody>
      </p:sp>
      <p:pic>
        <p:nvPicPr>
          <p:cNvPr id="7"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0837" y="6025028"/>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638859" y="2806973"/>
            <a:ext cx="5011803" cy="400110"/>
          </a:xfrm>
          <a:prstGeom prst="rect">
            <a:avLst/>
          </a:prstGeom>
          <a:noFill/>
        </p:spPr>
        <p:txBody>
          <a:bodyPr wrap="square" rtlCol="0">
            <a:spAutoFit/>
          </a:bodyPr>
          <a:lstStyle/>
          <a:p>
            <a:pPr fontAlgn="t"/>
            <a:r>
              <a:rPr lang="en-US" sz="2000" dirty="0">
                <a:hlinkClick r:id="rId5"/>
              </a:rPr>
              <a:t>https://bots.botframework.com</a:t>
            </a:r>
            <a:r>
              <a:rPr lang="en-US" dirty="0">
                <a:hlinkClick r:id="rId5"/>
              </a:rPr>
              <a:t>/</a:t>
            </a:r>
            <a:endParaRPr lang="en-US" dirty="0"/>
          </a:p>
        </p:txBody>
      </p:sp>
    </p:spTree>
    <p:extLst>
      <p:ext uri="{BB962C8B-B14F-4D97-AF65-F5344CB8AC3E}">
        <p14:creationId xmlns:p14="http://schemas.microsoft.com/office/powerpoint/2010/main" val="172224080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p:cNvSpPr txBox="1">
            <a:spLocks/>
          </p:cNvSpPr>
          <p:nvPr/>
        </p:nvSpPr>
        <p:spPr>
          <a:xfrm>
            <a:off x="673035" y="332677"/>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5400" b="1" dirty="0">
                <a:latin typeface="+mn-lt"/>
              </a:rPr>
              <a:t>Featured Bots</a:t>
            </a:r>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56837" y="332677"/>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4"/>
          <p:cNvPicPr>
            <a:picLocks noChangeAspect="1"/>
          </p:cNvPicPr>
          <p:nvPr/>
        </p:nvPicPr>
        <p:blipFill rotWithShape="1">
          <a:blip r:embed="rId4">
            <a:extLst>
              <a:ext uri="{28A0092B-C50C-407E-A947-70E740481C1C}">
                <a14:useLocalDpi xmlns:a14="http://schemas.microsoft.com/office/drawing/2010/main" val="0"/>
              </a:ext>
            </a:extLst>
          </a:blip>
          <a:srcRect l="7048" t="10463" r="6668" b="15024"/>
          <a:stretch/>
        </p:blipFill>
        <p:spPr>
          <a:xfrm>
            <a:off x="682977" y="1392462"/>
            <a:ext cx="9878660" cy="5331920"/>
          </a:xfrm>
          <a:prstGeom prst="rect">
            <a:avLst/>
          </a:prstGeom>
        </p:spPr>
      </p:pic>
    </p:spTree>
    <p:extLst>
      <p:ext uri="{BB962C8B-B14F-4D97-AF65-F5344CB8AC3E}">
        <p14:creationId xmlns:p14="http://schemas.microsoft.com/office/powerpoint/2010/main" val="75217872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t="6444"/>
          <a:stretch/>
        </p:blipFill>
        <p:spPr bwMode="auto">
          <a:xfrm>
            <a:off x="789906" y="1250253"/>
            <a:ext cx="9438247" cy="48190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Title 2"/>
          <p:cNvSpPr txBox="1">
            <a:spLocks/>
          </p:cNvSpPr>
          <p:nvPr/>
        </p:nvSpPr>
        <p:spPr>
          <a:xfrm>
            <a:off x="673035" y="332677"/>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5400" b="1" dirty="0">
                <a:latin typeface="+mn-lt"/>
              </a:rPr>
              <a:t>Skyscanner</a:t>
            </a:r>
          </a:p>
        </p:txBody>
      </p:sp>
      <p:pic>
        <p:nvPicPr>
          <p:cNvPr id="15"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2758" y="6123936"/>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0961959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2758" y="6123936"/>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itle 2"/>
          <p:cNvSpPr txBox="1">
            <a:spLocks/>
          </p:cNvSpPr>
          <p:nvPr/>
        </p:nvSpPr>
        <p:spPr>
          <a:xfrm>
            <a:off x="673035" y="332677"/>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5400" b="1" dirty="0">
                <a:latin typeface="+mn-lt"/>
              </a:rPr>
              <a:t>Skyscanner</a:t>
            </a:r>
          </a:p>
        </p:txBody>
      </p:sp>
      <p:pic>
        <p:nvPicPr>
          <p:cNvPr id="1026"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36523" t="8902" r="24078" b="17321"/>
          <a:stretch/>
        </p:blipFill>
        <p:spPr bwMode="auto">
          <a:xfrm>
            <a:off x="5543838" y="88415"/>
            <a:ext cx="6324600" cy="66586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088525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9860494-B323-43FA-9F87-1B55842D0879}"/>
              </a:ext>
            </a:extLst>
          </p:cNvPr>
          <p:cNvSpPr>
            <a:spLocks noGrp="1"/>
          </p:cNvSpPr>
          <p:nvPr>
            <p:ph type="title"/>
          </p:nvPr>
        </p:nvSpPr>
        <p:spPr>
          <a:xfrm>
            <a:off x="0" y="2125662"/>
            <a:ext cx="7114249" cy="917575"/>
          </a:xfrm>
        </p:spPr>
        <p:txBody>
          <a:bodyPr/>
          <a:lstStyle/>
          <a:p>
            <a:pPr algn="ctr"/>
            <a:r>
              <a:rPr lang="en-US" sz="7000" dirty="0"/>
              <a:t>Principles of </a:t>
            </a:r>
            <a:br>
              <a:rPr lang="en-US" sz="7000" dirty="0"/>
            </a:br>
            <a:r>
              <a:rPr lang="en-US" sz="7000" dirty="0"/>
              <a:t>Bot Design</a:t>
            </a:r>
          </a:p>
        </p:txBody>
      </p:sp>
      <p:sp>
        <p:nvSpPr>
          <p:cNvPr id="4" name="Content Placeholder 3">
            <a:extLst>
              <a:ext uri="{FF2B5EF4-FFF2-40B4-BE49-F238E27FC236}">
                <a16:creationId xmlns:a16="http://schemas.microsoft.com/office/drawing/2014/main" xmlns="" id="{6C54C80F-1BBA-40C4-B39C-2506D16142FC}"/>
              </a:ext>
            </a:extLst>
          </p:cNvPr>
          <p:cNvSpPr>
            <a:spLocks noGrp="1"/>
          </p:cNvSpPr>
          <p:nvPr>
            <p:ph sz="quarter" idx="11"/>
          </p:nvPr>
        </p:nvSpPr>
        <p:spPr/>
        <p:txBody>
          <a:bodyPr/>
          <a:lstStyle/>
          <a:p>
            <a:endParaRPr lang="en-US" dirty="0"/>
          </a:p>
        </p:txBody>
      </p:sp>
      <p:pic>
        <p:nvPicPr>
          <p:cNvPr id="5" name="Picture 4">
            <a:extLst>
              <a:ext uri="{FF2B5EF4-FFF2-40B4-BE49-F238E27FC236}">
                <a16:creationId xmlns:a16="http://schemas.microsoft.com/office/drawing/2014/main" xmlns="" id="{7BD728B5-9D75-462C-A194-C721431C3AD2}"/>
              </a:ext>
            </a:extLst>
          </p:cNvPr>
          <p:cNvPicPr>
            <a:picLocks noChangeAspect="1"/>
          </p:cNvPicPr>
          <p:nvPr/>
        </p:nvPicPr>
        <p:blipFill>
          <a:blip r:embed="rId3"/>
          <a:stretch>
            <a:fillRect/>
          </a:stretch>
        </p:blipFill>
        <p:spPr>
          <a:xfrm>
            <a:off x="7215764" y="295275"/>
            <a:ext cx="5225184" cy="6075506"/>
          </a:xfrm>
          <a:prstGeom prst="rect">
            <a:avLst/>
          </a:prstGeom>
        </p:spPr>
      </p:pic>
      <p:pic>
        <p:nvPicPr>
          <p:cNvPr id="6" name="Picture 5">
            <a:extLst>
              <a:ext uri="{FF2B5EF4-FFF2-40B4-BE49-F238E27FC236}">
                <a16:creationId xmlns:a16="http://schemas.microsoft.com/office/drawing/2014/main" xmlns="" id="{DD537BC3-5083-4E84-92CA-B19BAC962B6C}"/>
              </a:ext>
            </a:extLst>
          </p:cNvPr>
          <p:cNvPicPr>
            <a:picLocks noChangeAspect="1"/>
          </p:cNvPicPr>
          <p:nvPr/>
        </p:nvPicPr>
        <p:blipFill rotWithShape="1">
          <a:blip r:embed="rId3"/>
          <a:srcRect b="77273"/>
          <a:stretch/>
        </p:blipFill>
        <p:spPr>
          <a:xfrm>
            <a:off x="7211291" y="4836092"/>
            <a:ext cx="5225184" cy="2158433"/>
          </a:xfrm>
          <a:prstGeom prst="rect">
            <a:avLst/>
          </a:prstGeom>
        </p:spPr>
      </p:pic>
      <p:pic>
        <p:nvPicPr>
          <p:cNvPr id="7" name="Picture 6">
            <a:extLst>
              <a:ext uri="{FF2B5EF4-FFF2-40B4-BE49-F238E27FC236}">
                <a16:creationId xmlns:a16="http://schemas.microsoft.com/office/drawing/2014/main" xmlns="" id="{C36949DF-4B2B-4ACD-BE69-5AAD10350B6D}"/>
              </a:ext>
            </a:extLst>
          </p:cNvPr>
          <p:cNvPicPr>
            <a:picLocks noChangeAspect="1"/>
          </p:cNvPicPr>
          <p:nvPr/>
        </p:nvPicPr>
        <p:blipFill rotWithShape="1">
          <a:blip r:embed="rId3"/>
          <a:srcRect b="77273"/>
          <a:stretch/>
        </p:blipFill>
        <p:spPr>
          <a:xfrm>
            <a:off x="7211291" y="1"/>
            <a:ext cx="5225184" cy="1744662"/>
          </a:xfrm>
          <a:prstGeom prst="rect">
            <a:avLst/>
          </a:prstGeom>
        </p:spPr>
      </p:pic>
    </p:spTree>
    <p:extLst>
      <p:ext uri="{BB962C8B-B14F-4D97-AF65-F5344CB8AC3E}">
        <p14:creationId xmlns:p14="http://schemas.microsoft.com/office/powerpoint/2010/main" val="1485350705"/>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5637" y="775330"/>
            <a:ext cx="10874457" cy="58833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61637" y="178896"/>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4449216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sz="half" idx="1"/>
          </p:nvPr>
        </p:nvPicPr>
        <p:blipFill>
          <a:blip r:embed="rId3"/>
          <a:stretch>
            <a:fillRect/>
          </a:stretch>
        </p:blipFill>
        <p:spPr>
          <a:xfrm>
            <a:off x="646883" y="1744662"/>
            <a:ext cx="5284788" cy="3985553"/>
          </a:xfrm>
          <a:prstGeom prst="rect">
            <a:avLst/>
          </a:prstGeom>
        </p:spPr>
      </p:pic>
      <p:sp>
        <p:nvSpPr>
          <p:cNvPr id="5" name="Content Placeholder 4"/>
          <p:cNvSpPr>
            <a:spLocks noGrp="1"/>
          </p:cNvSpPr>
          <p:nvPr>
            <p:ph sz="half" idx="2"/>
          </p:nvPr>
        </p:nvSpPr>
        <p:spPr>
          <a:xfrm>
            <a:off x="6368548" y="1744663"/>
            <a:ext cx="6065838" cy="4495800"/>
          </a:xfrm>
        </p:spPr>
        <p:txBody>
          <a:bodyPr>
            <a:noAutofit/>
          </a:bodyPr>
          <a:lstStyle/>
          <a:p>
            <a:r>
              <a:rPr lang="en-US" sz="2800" dirty="0">
                <a:latin typeface="+mn-lt"/>
              </a:rPr>
              <a:t>Support for Mac, Linux and Windows</a:t>
            </a:r>
          </a:p>
          <a:p>
            <a:endParaRPr lang="en-US" sz="2800" dirty="0">
              <a:latin typeface="+mn-lt"/>
            </a:endParaRPr>
          </a:p>
          <a:p>
            <a:r>
              <a:rPr lang="en-US" sz="2800" dirty="0">
                <a:latin typeface="+mn-lt"/>
              </a:rPr>
              <a:t>Send requests and receive responses to/from your bot endpoint on </a:t>
            </a:r>
            <a:r>
              <a:rPr lang="en-US" sz="2800" dirty="0" err="1">
                <a:latin typeface="+mn-lt"/>
              </a:rPr>
              <a:t>localhost</a:t>
            </a:r>
            <a:endParaRPr lang="en-US" sz="2800" dirty="0">
              <a:latin typeface="+mn-lt"/>
            </a:endParaRPr>
          </a:p>
          <a:p>
            <a:endParaRPr lang="en-US" sz="2800" dirty="0">
              <a:latin typeface="+mn-lt"/>
            </a:endParaRPr>
          </a:p>
          <a:p>
            <a:r>
              <a:rPr lang="en-US" sz="2800" dirty="0">
                <a:latin typeface="+mn-lt"/>
              </a:rPr>
              <a:t>Inspect the Json response Emulate a specific user and/or conversation</a:t>
            </a:r>
          </a:p>
        </p:txBody>
      </p:sp>
      <p:sp>
        <p:nvSpPr>
          <p:cNvPr id="6" name="Title 2"/>
          <p:cNvSpPr txBox="1">
            <a:spLocks/>
          </p:cNvSpPr>
          <p:nvPr/>
        </p:nvSpPr>
        <p:spPr>
          <a:xfrm>
            <a:off x="673035" y="332677"/>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5400" b="1" dirty="0">
                <a:latin typeface="+mn-lt"/>
              </a:rPr>
              <a:t>The BF Emulator to Test a Bot</a:t>
            </a:r>
          </a:p>
        </p:txBody>
      </p:sp>
      <p:pic>
        <p:nvPicPr>
          <p:cNvPr id="7"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0837" y="6025028"/>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322414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503237" y="1375012"/>
            <a:ext cx="11887200" cy="1351952"/>
          </a:xfrm>
        </p:spPr>
        <p:txBody>
          <a:bodyPr/>
          <a:lstStyle/>
          <a:p>
            <a:pPr marL="457200" indent="-457200">
              <a:buFont typeface="Arial" charset="0"/>
              <a:buChar char="•"/>
            </a:pPr>
            <a:r>
              <a:rPr lang="en-US" dirty="0">
                <a:latin typeface="+mn-lt"/>
              </a:rPr>
              <a:t>Skype is added by default</a:t>
            </a:r>
          </a:p>
          <a:p>
            <a:pPr marL="457200" indent="-457200">
              <a:buFont typeface="Arial" charset="0"/>
              <a:buChar char="•"/>
            </a:pPr>
            <a:r>
              <a:rPr lang="en-US" dirty="0">
                <a:latin typeface="+mn-lt"/>
              </a:rPr>
              <a:t>Instructions are laid out</a:t>
            </a:r>
          </a:p>
        </p:txBody>
      </p:sp>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r="80770"/>
          <a:stretch/>
        </p:blipFill>
        <p:spPr>
          <a:xfrm>
            <a:off x="473074" y="2726964"/>
            <a:ext cx="1934230" cy="3949461"/>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69822" y="1411525"/>
            <a:ext cx="6277715" cy="4945063"/>
          </a:xfrm>
          <a:prstGeom prst="rect">
            <a:avLst/>
          </a:prstGeom>
        </p:spPr>
      </p:pic>
      <p:sp>
        <p:nvSpPr>
          <p:cNvPr id="8" name="Title 2"/>
          <p:cNvSpPr txBox="1">
            <a:spLocks/>
          </p:cNvSpPr>
          <p:nvPr/>
        </p:nvSpPr>
        <p:spPr>
          <a:xfrm>
            <a:off x="673035" y="332677"/>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5400" b="1" dirty="0">
                <a:latin typeface="+mn-lt"/>
              </a:rPr>
              <a:t>Adding a Channel</a:t>
            </a:r>
          </a:p>
        </p:txBody>
      </p:sp>
      <p:pic>
        <p:nvPicPr>
          <p:cNvPr id="1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71137" y="653818"/>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0877961"/>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638021" y="1212849"/>
            <a:ext cx="7162800" cy="5460237"/>
          </a:xfrm>
          <a:prstGeom prst="rect">
            <a:avLst/>
          </a:prstGeom>
        </p:spPr>
      </p:pic>
      <p:sp>
        <p:nvSpPr>
          <p:cNvPr id="5" name="Title 2"/>
          <p:cNvSpPr txBox="1">
            <a:spLocks/>
          </p:cNvSpPr>
          <p:nvPr/>
        </p:nvSpPr>
        <p:spPr>
          <a:xfrm>
            <a:off x="673035" y="332677"/>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5400" b="1" dirty="0">
                <a:latin typeface="+mn-lt"/>
              </a:rPr>
              <a:t>Register a Bot in The Developer’s Portal</a:t>
            </a:r>
          </a:p>
        </p:txBody>
      </p:sp>
      <p:pic>
        <p:nvPicPr>
          <p:cNvPr id="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0837" y="6025028"/>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0852823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txBox="1">
            <a:spLocks/>
          </p:cNvSpPr>
          <p:nvPr/>
        </p:nvSpPr>
        <p:spPr>
          <a:xfrm>
            <a:off x="673035" y="332677"/>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5400" b="1" dirty="0">
                <a:latin typeface="+mn-lt"/>
              </a:rPr>
              <a:t>Register a Bot in The Developer’s Portal</a:t>
            </a:r>
          </a:p>
        </p:txBody>
      </p:sp>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837" y="6025028"/>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79637" y="1455716"/>
            <a:ext cx="8229600" cy="51456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5321161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txBox="1">
            <a:spLocks/>
          </p:cNvSpPr>
          <p:nvPr/>
        </p:nvSpPr>
        <p:spPr>
          <a:xfrm>
            <a:off x="673035" y="332677"/>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5400" b="1" dirty="0">
                <a:latin typeface="+mn-lt"/>
              </a:rPr>
              <a:t>Register a Bot in The Developer’s Portal</a:t>
            </a:r>
          </a:p>
        </p:txBody>
      </p:sp>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837" y="6025028"/>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60637" y="1399756"/>
            <a:ext cx="7943380" cy="53653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4774275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29158" y="1574099"/>
            <a:ext cx="6891337" cy="5420426"/>
          </a:xfrm>
          <a:prstGeom prst="rect">
            <a:avLst/>
          </a:prstGeom>
        </p:spPr>
      </p:pic>
      <p:sp>
        <p:nvSpPr>
          <p:cNvPr id="5" name="Title 2"/>
          <p:cNvSpPr txBox="1">
            <a:spLocks/>
          </p:cNvSpPr>
          <p:nvPr/>
        </p:nvSpPr>
        <p:spPr>
          <a:xfrm>
            <a:off x="673035" y="332677"/>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5400" b="1" dirty="0">
                <a:latin typeface="+mn-lt"/>
              </a:rPr>
              <a:t>Skype Channel Example</a:t>
            </a:r>
          </a:p>
        </p:txBody>
      </p:sp>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0837" y="6025028"/>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089054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0437" y="1411525"/>
            <a:ext cx="10058400" cy="4958254"/>
          </a:xfrm>
          <a:prstGeom prst="rect">
            <a:avLst/>
          </a:prstGeom>
        </p:spPr>
      </p:pic>
      <p:sp>
        <p:nvSpPr>
          <p:cNvPr id="6" name="Title 2"/>
          <p:cNvSpPr txBox="1">
            <a:spLocks/>
          </p:cNvSpPr>
          <p:nvPr/>
        </p:nvSpPr>
        <p:spPr>
          <a:xfrm>
            <a:off x="673035" y="332677"/>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5400" b="1" dirty="0">
                <a:latin typeface="+mn-lt"/>
              </a:rPr>
              <a:t>Slack Channel Example</a:t>
            </a:r>
          </a:p>
        </p:txBody>
      </p:sp>
      <p:pic>
        <p:nvPicPr>
          <p:cNvPr id="7"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80637" y="643327"/>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4373963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9860494-B323-43FA-9F87-1B55842D0879}"/>
              </a:ext>
            </a:extLst>
          </p:cNvPr>
          <p:cNvSpPr>
            <a:spLocks noGrp="1"/>
          </p:cNvSpPr>
          <p:nvPr>
            <p:ph type="title"/>
          </p:nvPr>
        </p:nvSpPr>
        <p:spPr>
          <a:xfrm>
            <a:off x="97042" y="2831590"/>
            <a:ext cx="7114249" cy="917575"/>
          </a:xfrm>
        </p:spPr>
        <p:txBody>
          <a:bodyPr>
            <a:noAutofit/>
          </a:bodyPr>
          <a:lstStyle/>
          <a:p>
            <a:pPr algn="ctr"/>
            <a:r>
              <a:rPr lang="en-US" sz="7000" spc="-102" dirty="0">
                <a:ln w="3175">
                  <a:noFill/>
                </a:ln>
                <a:gradFill>
                  <a:gsLst>
                    <a:gs pos="1250">
                      <a:schemeClr val="tx1"/>
                    </a:gs>
                    <a:gs pos="100000">
                      <a:schemeClr val="tx1"/>
                    </a:gs>
                  </a:gsLst>
                  <a:lin ang="5400000" scaled="0"/>
                </a:gradFill>
                <a:latin typeface="+mn-lt"/>
                <a:ea typeface="+mn-ea"/>
                <a:cs typeface="Segoe UI" pitchFamily="34" charset="0"/>
              </a:rPr>
              <a:t/>
            </a:r>
            <a:br>
              <a:rPr lang="en-US" sz="7000" spc="-102" dirty="0">
                <a:ln w="3175">
                  <a:noFill/>
                </a:ln>
                <a:gradFill>
                  <a:gsLst>
                    <a:gs pos="1250">
                      <a:schemeClr val="tx1"/>
                    </a:gs>
                    <a:gs pos="100000">
                      <a:schemeClr val="tx1"/>
                    </a:gs>
                  </a:gsLst>
                  <a:lin ang="5400000" scaled="0"/>
                </a:gradFill>
                <a:latin typeface="+mn-lt"/>
                <a:ea typeface="+mn-ea"/>
                <a:cs typeface="Segoe UI" pitchFamily="34" charset="0"/>
              </a:rPr>
            </a:br>
            <a:r>
              <a:rPr lang="en-US" sz="7000" spc="-102" dirty="0">
                <a:ln w="3175">
                  <a:noFill/>
                </a:ln>
                <a:gradFill>
                  <a:gsLst>
                    <a:gs pos="1250">
                      <a:schemeClr val="tx1"/>
                    </a:gs>
                    <a:gs pos="100000">
                      <a:schemeClr val="tx1"/>
                    </a:gs>
                  </a:gsLst>
                  <a:lin ang="5400000" scaled="0"/>
                </a:gradFill>
                <a:latin typeface="+mn-lt"/>
                <a:ea typeface="+mn-ea"/>
                <a:cs typeface="Segoe UI" pitchFamily="34" charset="0"/>
              </a:rPr>
              <a:t>LAB: </a:t>
            </a:r>
            <a:br>
              <a:rPr lang="en-US" sz="7000" spc="-102" dirty="0">
                <a:ln w="3175">
                  <a:noFill/>
                </a:ln>
                <a:gradFill>
                  <a:gsLst>
                    <a:gs pos="1250">
                      <a:schemeClr val="tx1"/>
                    </a:gs>
                    <a:gs pos="100000">
                      <a:schemeClr val="tx1"/>
                    </a:gs>
                  </a:gsLst>
                  <a:lin ang="5400000" scaled="0"/>
                </a:gradFill>
                <a:latin typeface="+mn-lt"/>
                <a:ea typeface="+mn-ea"/>
                <a:cs typeface="Segoe UI" pitchFamily="34" charset="0"/>
              </a:rPr>
            </a:br>
            <a:r>
              <a:rPr lang="en-US" sz="7000" spc="-102" dirty="0">
                <a:ln w="3175">
                  <a:noFill/>
                </a:ln>
                <a:gradFill>
                  <a:gsLst>
                    <a:gs pos="1250">
                      <a:schemeClr val="tx1"/>
                    </a:gs>
                    <a:gs pos="100000">
                      <a:schemeClr val="tx1"/>
                    </a:gs>
                  </a:gsLst>
                  <a:lin ang="5400000" scaled="0"/>
                </a:gradFill>
                <a:latin typeface="+mn-lt"/>
                <a:ea typeface="+mn-ea"/>
                <a:cs typeface="Segoe UI" pitchFamily="34" charset="0"/>
              </a:rPr>
              <a:t/>
            </a:r>
            <a:br>
              <a:rPr lang="en-US" sz="7000" spc="-102" dirty="0">
                <a:ln w="3175">
                  <a:noFill/>
                </a:ln>
                <a:gradFill>
                  <a:gsLst>
                    <a:gs pos="1250">
                      <a:schemeClr val="tx1"/>
                    </a:gs>
                    <a:gs pos="100000">
                      <a:schemeClr val="tx1"/>
                    </a:gs>
                  </a:gsLst>
                  <a:lin ang="5400000" scaled="0"/>
                </a:gradFill>
                <a:latin typeface="+mn-lt"/>
                <a:ea typeface="+mn-ea"/>
                <a:cs typeface="Segoe UI" pitchFamily="34" charset="0"/>
              </a:rPr>
            </a:br>
            <a:r>
              <a:rPr lang="en-US" sz="7000" spc="-102" dirty="0" err="1">
                <a:ln w="3175">
                  <a:noFill/>
                </a:ln>
                <a:gradFill>
                  <a:gsLst>
                    <a:gs pos="1250">
                      <a:schemeClr val="tx1"/>
                    </a:gs>
                    <a:gs pos="100000">
                      <a:schemeClr val="tx1"/>
                    </a:gs>
                  </a:gsLst>
                  <a:lin ang="5400000" scaled="0"/>
                </a:gradFill>
                <a:latin typeface="+mn-lt"/>
                <a:ea typeface="+mn-ea"/>
                <a:cs typeface="Segoe UI" pitchFamily="34" charset="0"/>
              </a:rPr>
              <a:t>BotsTennisLab</a:t>
            </a:r>
            <a:r>
              <a:rPr lang="en-US" sz="7200" b="1" dirty="0"/>
              <a:t/>
            </a:r>
            <a:br>
              <a:rPr lang="en-US" sz="7200" b="1" dirty="0"/>
            </a:br>
            <a:endParaRPr lang="en-US" sz="7000" b="1" dirty="0">
              <a:latin typeface="+mn-lt"/>
            </a:endParaRPr>
          </a:p>
        </p:txBody>
      </p:sp>
      <p:sp>
        <p:nvSpPr>
          <p:cNvPr id="4" name="Content Placeholder 3">
            <a:extLst>
              <a:ext uri="{FF2B5EF4-FFF2-40B4-BE49-F238E27FC236}">
                <a16:creationId xmlns:a16="http://schemas.microsoft.com/office/drawing/2014/main" xmlns="" id="{6C54C80F-1BBA-40C4-B39C-2506D16142FC}"/>
              </a:ext>
            </a:extLst>
          </p:cNvPr>
          <p:cNvSpPr>
            <a:spLocks noGrp="1"/>
          </p:cNvSpPr>
          <p:nvPr>
            <p:ph sz="quarter" idx="11"/>
          </p:nvPr>
        </p:nvSpPr>
        <p:spPr/>
        <p:txBody>
          <a:bodyPr/>
          <a:lstStyle/>
          <a:p>
            <a:endParaRPr lang="en-US"/>
          </a:p>
        </p:txBody>
      </p:sp>
      <p:pic>
        <p:nvPicPr>
          <p:cNvPr id="5" name="Picture 4">
            <a:extLst>
              <a:ext uri="{FF2B5EF4-FFF2-40B4-BE49-F238E27FC236}">
                <a16:creationId xmlns:a16="http://schemas.microsoft.com/office/drawing/2014/main" xmlns="" id="{7BD728B5-9D75-462C-A194-C721431C3AD2}"/>
              </a:ext>
            </a:extLst>
          </p:cNvPr>
          <p:cNvPicPr>
            <a:picLocks noChangeAspect="1"/>
          </p:cNvPicPr>
          <p:nvPr/>
        </p:nvPicPr>
        <p:blipFill>
          <a:blip r:embed="rId3"/>
          <a:stretch>
            <a:fillRect/>
          </a:stretch>
        </p:blipFill>
        <p:spPr>
          <a:xfrm>
            <a:off x="7215764" y="295275"/>
            <a:ext cx="5225184" cy="6075506"/>
          </a:xfrm>
          <a:prstGeom prst="rect">
            <a:avLst/>
          </a:prstGeom>
        </p:spPr>
      </p:pic>
      <p:pic>
        <p:nvPicPr>
          <p:cNvPr id="6" name="Picture 5">
            <a:extLst>
              <a:ext uri="{FF2B5EF4-FFF2-40B4-BE49-F238E27FC236}">
                <a16:creationId xmlns:a16="http://schemas.microsoft.com/office/drawing/2014/main" xmlns="" id="{DD537BC3-5083-4E84-92CA-B19BAC962B6C}"/>
              </a:ext>
            </a:extLst>
          </p:cNvPr>
          <p:cNvPicPr>
            <a:picLocks noChangeAspect="1"/>
          </p:cNvPicPr>
          <p:nvPr/>
        </p:nvPicPr>
        <p:blipFill rotWithShape="1">
          <a:blip r:embed="rId3"/>
          <a:srcRect b="77273"/>
          <a:stretch/>
        </p:blipFill>
        <p:spPr>
          <a:xfrm>
            <a:off x="7211291" y="4836092"/>
            <a:ext cx="5225184" cy="2158433"/>
          </a:xfrm>
          <a:prstGeom prst="rect">
            <a:avLst/>
          </a:prstGeom>
        </p:spPr>
      </p:pic>
      <p:pic>
        <p:nvPicPr>
          <p:cNvPr id="7" name="Picture 6">
            <a:extLst>
              <a:ext uri="{FF2B5EF4-FFF2-40B4-BE49-F238E27FC236}">
                <a16:creationId xmlns:a16="http://schemas.microsoft.com/office/drawing/2014/main" xmlns="" id="{C36949DF-4B2B-4ACD-BE69-5AAD10350B6D}"/>
              </a:ext>
            </a:extLst>
          </p:cNvPr>
          <p:cNvPicPr>
            <a:picLocks noChangeAspect="1"/>
          </p:cNvPicPr>
          <p:nvPr/>
        </p:nvPicPr>
        <p:blipFill rotWithShape="1">
          <a:blip r:embed="rId3"/>
          <a:srcRect b="77273"/>
          <a:stretch/>
        </p:blipFill>
        <p:spPr>
          <a:xfrm>
            <a:off x="7211291" y="1"/>
            <a:ext cx="5225184" cy="1744662"/>
          </a:xfrm>
          <a:prstGeom prst="rect">
            <a:avLst/>
          </a:prstGeom>
        </p:spPr>
      </p:pic>
    </p:spTree>
    <p:extLst>
      <p:ext uri="{BB962C8B-B14F-4D97-AF65-F5344CB8AC3E}">
        <p14:creationId xmlns:p14="http://schemas.microsoft.com/office/powerpoint/2010/main" val="3640612168"/>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9860494-B323-43FA-9F87-1B55842D0879}"/>
              </a:ext>
            </a:extLst>
          </p:cNvPr>
          <p:cNvSpPr>
            <a:spLocks noGrp="1"/>
          </p:cNvSpPr>
          <p:nvPr>
            <p:ph type="title"/>
          </p:nvPr>
        </p:nvSpPr>
        <p:spPr>
          <a:xfrm>
            <a:off x="97042" y="2831590"/>
            <a:ext cx="7114249" cy="917575"/>
          </a:xfrm>
        </p:spPr>
        <p:txBody>
          <a:bodyPr>
            <a:noAutofit/>
          </a:bodyPr>
          <a:lstStyle/>
          <a:p>
            <a:pPr algn="ctr"/>
            <a:r>
              <a:rPr lang="en-US" sz="7000" spc="-102" dirty="0">
                <a:ln w="3175">
                  <a:noFill/>
                </a:ln>
                <a:gradFill>
                  <a:gsLst>
                    <a:gs pos="1250">
                      <a:schemeClr val="tx1"/>
                    </a:gs>
                    <a:gs pos="100000">
                      <a:schemeClr val="tx1"/>
                    </a:gs>
                  </a:gsLst>
                  <a:lin ang="5400000" scaled="0"/>
                </a:gradFill>
                <a:latin typeface="+mn-lt"/>
                <a:ea typeface="+mn-ea"/>
                <a:cs typeface="Segoe UI" pitchFamily="34" charset="0"/>
              </a:rPr>
              <a:t/>
            </a:r>
            <a:br>
              <a:rPr lang="en-US" sz="7000" spc="-102" dirty="0">
                <a:ln w="3175">
                  <a:noFill/>
                </a:ln>
                <a:gradFill>
                  <a:gsLst>
                    <a:gs pos="1250">
                      <a:schemeClr val="tx1"/>
                    </a:gs>
                    <a:gs pos="100000">
                      <a:schemeClr val="tx1"/>
                    </a:gs>
                  </a:gsLst>
                  <a:lin ang="5400000" scaled="0"/>
                </a:gradFill>
                <a:latin typeface="+mn-lt"/>
                <a:ea typeface="+mn-ea"/>
                <a:cs typeface="Segoe UI" pitchFamily="34" charset="0"/>
              </a:rPr>
            </a:br>
            <a:r>
              <a:rPr lang="en-US" sz="7000" spc="-102" dirty="0">
                <a:ln w="3175">
                  <a:noFill/>
                </a:ln>
                <a:gradFill>
                  <a:gsLst>
                    <a:gs pos="1250">
                      <a:schemeClr val="tx1"/>
                    </a:gs>
                    <a:gs pos="100000">
                      <a:schemeClr val="tx1"/>
                    </a:gs>
                  </a:gsLst>
                  <a:lin ang="5400000" scaled="0"/>
                </a:gradFill>
                <a:latin typeface="+mn-lt"/>
                <a:ea typeface="+mn-ea"/>
                <a:cs typeface="Segoe UI" pitchFamily="34" charset="0"/>
              </a:rPr>
              <a:t/>
            </a:r>
            <a:br>
              <a:rPr lang="en-US" sz="7000" spc="-102" dirty="0">
                <a:ln w="3175">
                  <a:noFill/>
                </a:ln>
                <a:gradFill>
                  <a:gsLst>
                    <a:gs pos="1250">
                      <a:schemeClr val="tx1"/>
                    </a:gs>
                    <a:gs pos="100000">
                      <a:schemeClr val="tx1"/>
                    </a:gs>
                  </a:gsLst>
                  <a:lin ang="5400000" scaled="0"/>
                </a:gradFill>
                <a:latin typeface="+mn-lt"/>
                <a:ea typeface="+mn-ea"/>
                <a:cs typeface="Segoe UI" pitchFamily="34" charset="0"/>
              </a:rPr>
            </a:br>
            <a:r>
              <a:rPr lang="en-US" sz="7000" spc="-102" dirty="0">
                <a:ln w="3175">
                  <a:noFill/>
                </a:ln>
                <a:gradFill>
                  <a:gsLst>
                    <a:gs pos="1250">
                      <a:schemeClr val="tx1"/>
                    </a:gs>
                    <a:gs pos="100000">
                      <a:schemeClr val="tx1"/>
                    </a:gs>
                  </a:gsLst>
                  <a:lin ang="5400000" scaled="0"/>
                </a:gradFill>
                <a:latin typeface="+mn-lt"/>
                <a:ea typeface="+mn-ea"/>
                <a:cs typeface="Segoe UI" pitchFamily="34" charset="0"/>
              </a:rPr>
              <a:t>LAB: </a:t>
            </a:r>
            <a:br>
              <a:rPr lang="en-US" sz="7000" spc="-102" dirty="0">
                <a:ln w="3175">
                  <a:noFill/>
                </a:ln>
                <a:gradFill>
                  <a:gsLst>
                    <a:gs pos="1250">
                      <a:schemeClr val="tx1"/>
                    </a:gs>
                    <a:gs pos="100000">
                      <a:schemeClr val="tx1"/>
                    </a:gs>
                  </a:gsLst>
                  <a:lin ang="5400000" scaled="0"/>
                </a:gradFill>
                <a:latin typeface="+mn-lt"/>
                <a:ea typeface="+mn-ea"/>
                <a:cs typeface="Segoe UI" pitchFamily="34" charset="0"/>
              </a:rPr>
            </a:br>
            <a:r>
              <a:rPr lang="en-US" sz="7000" spc="-102" dirty="0">
                <a:ln w="3175">
                  <a:noFill/>
                </a:ln>
                <a:gradFill>
                  <a:gsLst>
                    <a:gs pos="1250">
                      <a:schemeClr val="tx1"/>
                    </a:gs>
                    <a:gs pos="100000">
                      <a:schemeClr val="tx1"/>
                    </a:gs>
                  </a:gsLst>
                  <a:lin ang="5400000" scaled="0"/>
                </a:gradFill>
                <a:latin typeface="+mn-lt"/>
                <a:ea typeface="+mn-ea"/>
                <a:cs typeface="Segoe UI" pitchFamily="34" charset="0"/>
              </a:rPr>
              <a:t/>
            </a:r>
            <a:br>
              <a:rPr lang="en-US" sz="7000" spc="-102" dirty="0">
                <a:ln w="3175">
                  <a:noFill/>
                </a:ln>
                <a:gradFill>
                  <a:gsLst>
                    <a:gs pos="1250">
                      <a:schemeClr val="tx1"/>
                    </a:gs>
                    <a:gs pos="100000">
                      <a:schemeClr val="tx1"/>
                    </a:gs>
                  </a:gsLst>
                  <a:lin ang="5400000" scaled="0"/>
                </a:gradFill>
                <a:latin typeface="+mn-lt"/>
                <a:ea typeface="+mn-ea"/>
                <a:cs typeface="Segoe UI" pitchFamily="34" charset="0"/>
              </a:rPr>
            </a:br>
            <a:r>
              <a:rPr lang="en-US" sz="7000" spc="-102" dirty="0" err="1">
                <a:ln w="3175">
                  <a:noFill/>
                </a:ln>
                <a:gradFill>
                  <a:gsLst>
                    <a:gs pos="1250">
                      <a:schemeClr val="tx1"/>
                    </a:gs>
                    <a:gs pos="100000">
                      <a:schemeClr val="tx1"/>
                    </a:gs>
                  </a:gsLst>
                  <a:lin ang="5400000" scaled="0"/>
                </a:gradFill>
                <a:latin typeface="+mn-lt"/>
                <a:ea typeface="+mn-ea"/>
                <a:cs typeface="Segoe UI" pitchFamily="34" charset="0"/>
              </a:rPr>
              <a:t>BotsPublishingAndRegisteringLab</a:t>
            </a:r>
            <a:r>
              <a:rPr lang="en-US" sz="7200" dirty="0"/>
              <a:t/>
            </a:r>
            <a:br>
              <a:rPr lang="en-US" sz="7200" dirty="0"/>
            </a:br>
            <a:r>
              <a:rPr lang="en-US" sz="7200" b="1" dirty="0"/>
              <a:t/>
            </a:r>
            <a:br>
              <a:rPr lang="en-US" sz="7200" b="1" dirty="0"/>
            </a:br>
            <a:endParaRPr lang="en-US" sz="7000" b="1" dirty="0">
              <a:latin typeface="+mn-lt"/>
            </a:endParaRPr>
          </a:p>
        </p:txBody>
      </p:sp>
      <p:sp>
        <p:nvSpPr>
          <p:cNvPr id="4" name="Content Placeholder 3">
            <a:extLst>
              <a:ext uri="{FF2B5EF4-FFF2-40B4-BE49-F238E27FC236}">
                <a16:creationId xmlns:a16="http://schemas.microsoft.com/office/drawing/2014/main" xmlns="" id="{6C54C80F-1BBA-40C4-B39C-2506D16142FC}"/>
              </a:ext>
            </a:extLst>
          </p:cNvPr>
          <p:cNvSpPr>
            <a:spLocks noGrp="1"/>
          </p:cNvSpPr>
          <p:nvPr>
            <p:ph sz="quarter" idx="11"/>
          </p:nvPr>
        </p:nvSpPr>
        <p:spPr/>
        <p:txBody>
          <a:bodyPr/>
          <a:lstStyle/>
          <a:p>
            <a:endParaRPr lang="en-US"/>
          </a:p>
        </p:txBody>
      </p:sp>
      <p:pic>
        <p:nvPicPr>
          <p:cNvPr id="5" name="Picture 4">
            <a:extLst>
              <a:ext uri="{FF2B5EF4-FFF2-40B4-BE49-F238E27FC236}">
                <a16:creationId xmlns:a16="http://schemas.microsoft.com/office/drawing/2014/main" xmlns="" id="{7BD728B5-9D75-462C-A194-C721431C3AD2}"/>
              </a:ext>
            </a:extLst>
          </p:cNvPr>
          <p:cNvPicPr>
            <a:picLocks noChangeAspect="1"/>
          </p:cNvPicPr>
          <p:nvPr/>
        </p:nvPicPr>
        <p:blipFill>
          <a:blip r:embed="rId3"/>
          <a:stretch>
            <a:fillRect/>
          </a:stretch>
        </p:blipFill>
        <p:spPr>
          <a:xfrm>
            <a:off x="7215764" y="295275"/>
            <a:ext cx="5225184" cy="6075506"/>
          </a:xfrm>
          <a:prstGeom prst="rect">
            <a:avLst/>
          </a:prstGeom>
        </p:spPr>
      </p:pic>
      <p:pic>
        <p:nvPicPr>
          <p:cNvPr id="6" name="Picture 5">
            <a:extLst>
              <a:ext uri="{FF2B5EF4-FFF2-40B4-BE49-F238E27FC236}">
                <a16:creationId xmlns:a16="http://schemas.microsoft.com/office/drawing/2014/main" xmlns="" id="{DD537BC3-5083-4E84-92CA-B19BAC962B6C}"/>
              </a:ext>
            </a:extLst>
          </p:cNvPr>
          <p:cNvPicPr>
            <a:picLocks noChangeAspect="1"/>
          </p:cNvPicPr>
          <p:nvPr/>
        </p:nvPicPr>
        <p:blipFill rotWithShape="1">
          <a:blip r:embed="rId3"/>
          <a:srcRect b="77273"/>
          <a:stretch/>
        </p:blipFill>
        <p:spPr>
          <a:xfrm>
            <a:off x="7211291" y="4836092"/>
            <a:ext cx="5225184" cy="2158433"/>
          </a:xfrm>
          <a:prstGeom prst="rect">
            <a:avLst/>
          </a:prstGeom>
        </p:spPr>
      </p:pic>
      <p:pic>
        <p:nvPicPr>
          <p:cNvPr id="7" name="Picture 6">
            <a:extLst>
              <a:ext uri="{FF2B5EF4-FFF2-40B4-BE49-F238E27FC236}">
                <a16:creationId xmlns:a16="http://schemas.microsoft.com/office/drawing/2014/main" xmlns="" id="{C36949DF-4B2B-4ACD-BE69-5AAD10350B6D}"/>
              </a:ext>
            </a:extLst>
          </p:cNvPr>
          <p:cNvPicPr>
            <a:picLocks noChangeAspect="1"/>
          </p:cNvPicPr>
          <p:nvPr/>
        </p:nvPicPr>
        <p:blipFill rotWithShape="1">
          <a:blip r:embed="rId3"/>
          <a:srcRect b="77273"/>
          <a:stretch/>
        </p:blipFill>
        <p:spPr>
          <a:xfrm>
            <a:off x="7211291" y="1"/>
            <a:ext cx="5225184" cy="1744662"/>
          </a:xfrm>
          <a:prstGeom prst="rect">
            <a:avLst/>
          </a:prstGeom>
        </p:spPr>
      </p:pic>
    </p:spTree>
    <p:extLst>
      <p:ext uri="{BB962C8B-B14F-4D97-AF65-F5344CB8AC3E}">
        <p14:creationId xmlns:p14="http://schemas.microsoft.com/office/powerpoint/2010/main" val="1537119254"/>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p:cNvSpPr txBox="1">
            <a:spLocks/>
          </p:cNvSpPr>
          <p:nvPr/>
        </p:nvSpPr>
        <p:spPr>
          <a:xfrm>
            <a:off x="520759" y="358645"/>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5400" b="1" dirty="0">
                <a:latin typeface="+mn-lt"/>
              </a:rPr>
              <a:t>Bot Design</a:t>
            </a:r>
          </a:p>
          <a:p>
            <a:pPr algn="just"/>
            <a:endParaRPr lang="en-US" sz="5400" b="1" dirty="0">
              <a:latin typeface="+mn-lt"/>
            </a:endParaRPr>
          </a:p>
          <a:p>
            <a:pPr algn="just"/>
            <a:endParaRPr lang="en-US" sz="5400" b="1" dirty="0">
              <a:latin typeface="+mn-lt"/>
            </a:endParaRPr>
          </a:p>
          <a:p>
            <a:pPr algn="just"/>
            <a:endParaRPr lang="en-US" sz="5400" b="1" dirty="0">
              <a:latin typeface="+mn-lt"/>
            </a:endParaRPr>
          </a:p>
          <a:p>
            <a:pPr algn="just"/>
            <a:endParaRPr lang="en-US" sz="5400" b="1" dirty="0">
              <a:latin typeface="+mn-lt"/>
            </a:endParaRPr>
          </a:p>
          <a:p>
            <a:pPr algn="just"/>
            <a:endParaRPr lang="en-US" sz="5400" b="1" dirty="0">
              <a:latin typeface="+mn-lt"/>
            </a:endParaRPr>
          </a:p>
          <a:p>
            <a:pPr algn="just"/>
            <a:endParaRPr lang="en-US" sz="5400" b="1" dirty="0">
              <a:latin typeface="+mn-lt"/>
            </a:endParaRPr>
          </a:p>
          <a:p>
            <a:pPr algn="just"/>
            <a:endParaRPr lang="en-US" sz="5400" b="1" dirty="0">
              <a:latin typeface="+mn-lt"/>
            </a:endParaRPr>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837" y="6025028"/>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564707" y="1592262"/>
            <a:ext cx="10530330" cy="2677656"/>
          </a:xfrm>
          <a:prstGeom prst="rect">
            <a:avLst/>
          </a:prstGeom>
          <a:noFill/>
        </p:spPr>
        <p:txBody>
          <a:bodyPr wrap="square" rtlCol="0">
            <a:spAutoFit/>
          </a:bodyPr>
          <a:lstStyle/>
          <a:p>
            <a:r>
              <a:rPr lang="en-US" sz="2400" u="sng" dirty="0"/>
              <a:t>Assumptions</a:t>
            </a:r>
            <a:endParaRPr lang="en-US" sz="2400" dirty="0"/>
          </a:p>
          <a:p>
            <a:endParaRPr lang="en-US" sz="2400" dirty="0"/>
          </a:p>
          <a:p>
            <a:r>
              <a:rPr lang="en-US" sz="2400" dirty="0"/>
              <a:t>- Expect users to use the bot</a:t>
            </a:r>
          </a:p>
          <a:p>
            <a:r>
              <a:rPr lang="en-US" sz="2400" dirty="0"/>
              <a:t>- Users prefer the bot experience over alternative experiences (apps, websites, phone calls, etc)</a:t>
            </a:r>
          </a:p>
          <a:p>
            <a:endParaRPr lang="en-US" sz="2400" dirty="0"/>
          </a:p>
          <a:p>
            <a:r>
              <a:rPr lang="en-US" sz="2400" dirty="0"/>
              <a:t>Prioritize the right factors when designing your bot</a:t>
            </a:r>
          </a:p>
        </p:txBody>
      </p:sp>
    </p:spTree>
    <p:extLst>
      <p:ext uri="{BB962C8B-B14F-4D97-AF65-F5344CB8AC3E}">
        <p14:creationId xmlns:p14="http://schemas.microsoft.com/office/powerpoint/2010/main" val="28085048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9860494-B323-43FA-9F87-1B55842D0879}"/>
              </a:ext>
            </a:extLst>
          </p:cNvPr>
          <p:cNvSpPr>
            <a:spLocks noGrp="1"/>
          </p:cNvSpPr>
          <p:nvPr>
            <p:ph type="title"/>
          </p:nvPr>
        </p:nvSpPr>
        <p:spPr>
          <a:xfrm>
            <a:off x="97042" y="2831590"/>
            <a:ext cx="7114249" cy="917575"/>
          </a:xfrm>
        </p:spPr>
        <p:txBody>
          <a:bodyPr>
            <a:noAutofit/>
          </a:bodyPr>
          <a:lstStyle/>
          <a:p>
            <a:pPr algn="ctr"/>
            <a:r>
              <a:rPr lang="en-US" sz="7000" spc="-102" dirty="0">
                <a:ln w="3175">
                  <a:noFill/>
                </a:ln>
                <a:gradFill>
                  <a:gsLst>
                    <a:gs pos="1250">
                      <a:schemeClr val="tx1"/>
                    </a:gs>
                    <a:gs pos="100000">
                      <a:schemeClr val="tx1"/>
                    </a:gs>
                  </a:gsLst>
                  <a:lin ang="5400000" scaled="0"/>
                </a:gradFill>
                <a:latin typeface="+mn-lt"/>
                <a:ea typeface="+mn-ea"/>
                <a:cs typeface="Segoe UI" pitchFamily="34" charset="0"/>
              </a:rPr>
              <a:t>Messages </a:t>
            </a:r>
            <a:br>
              <a:rPr lang="en-US" sz="7000" spc="-102" dirty="0">
                <a:ln w="3175">
                  <a:noFill/>
                </a:ln>
                <a:gradFill>
                  <a:gsLst>
                    <a:gs pos="1250">
                      <a:schemeClr val="tx1"/>
                    </a:gs>
                    <a:gs pos="100000">
                      <a:schemeClr val="tx1"/>
                    </a:gs>
                  </a:gsLst>
                  <a:lin ang="5400000" scaled="0"/>
                </a:gradFill>
                <a:latin typeface="+mn-lt"/>
                <a:ea typeface="+mn-ea"/>
                <a:cs typeface="Segoe UI" pitchFamily="34" charset="0"/>
              </a:rPr>
            </a:br>
            <a:r>
              <a:rPr lang="en-US" sz="7000" spc="-102" dirty="0">
                <a:ln w="3175">
                  <a:noFill/>
                </a:ln>
                <a:gradFill>
                  <a:gsLst>
                    <a:gs pos="1250">
                      <a:schemeClr val="tx1"/>
                    </a:gs>
                    <a:gs pos="100000">
                      <a:schemeClr val="tx1"/>
                    </a:gs>
                  </a:gsLst>
                  <a:lin ang="5400000" scaled="0"/>
                </a:gradFill>
                <a:latin typeface="+mn-lt"/>
                <a:ea typeface="+mn-ea"/>
                <a:cs typeface="Segoe UI" pitchFamily="34" charset="0"/>
              </a:rPr>
              <a:t>and </a:t>
            </a:r>
            <a:br>
              <a:rPr lang="en-US" sz="7000" spc="-102" dirty="0">
                <a:ln w="3175">
                  <a:noFill/>
                </a:ln>
                <a:gradFill>
                  <a:gsLst>
                    <a:gs pos="1250">
                      <a:schemeClr val="tx1"/>
                    </a:gs>
                    <a:gs pos="100000">
                      <a:schemeClr val="tx1"/>
                    </a:gs>
                  </a:gsLst>
                  <a:lin ang="5400000" scaled="0"/>
                </a:gradFill>
                <a:latin typeface="+mn-lt"/>
                <a:ea typeface="+mn-ea"/>
                <a:cs typeface="Segoe UI" pitchFamily="34" charset="0"/>
              </a:rPr>
            </a:br>
            <a:r>
              <a:rPr lang="en-US" sz="7000" spc="-102" dirty="0">
                <a:ln w="3175">
                  <a:noFill/>
                </a:ln>
                <a:gradFill>
                  <a:gsLst>
                    <a:gs pos="1250">
                      <a:schemeClr val="tx1"/>
                    </a:gs>
                    <a:gs pos="100000">
                      <a:schemeClr val="tx1"/>
                    </a:gs>
                  </a:gsLst>
                  <a:lin ang="5400000" scaled="0"/>
                </a:gradFill>
                <a:latin typeface="+mn-lt"/>
                <a:ea typeface="+mn-ea"/>
                <a:cs typeface="Segoe UI" pitchFamily="34" charset="0"/>
              </a:rPr>
              <a:t>Activities</a:t>
            </a:r>
            <a:endParaRPr lang="en-US" sz="7000" dirty="0">
              <a:latin typeface="+mn-lt"/>
            </a:endParaRPr>
          </a:p>
        </p:txBody>
      </p:sp>
      <p:sp>
        <p:nvSpPr>
          <p:cNvPr id="4" name="Content Placeholder 3">
            <a:extLst>
              <a:ext uri="{FF2B5EF4-FFF2-40B4-BE49-F238E27FC236}">
                <a16:creationId xmlns:a16="http://schemas.microsoft.com/office/drawing/2014/main" xmlns="" id="{6C54C80F-1BBA-40C4-B39C-2506D16142FC}"/>
              </a:ext>
            </a:extLst>
          </p:cNvPr>
          <p:cNvSpPr>
            <a:spLocks noGrp="1"/>
          </p:cNvSpPr>
          <p:nvPr>
            <p:ph sz="quarter" idx="11"/>
          </p:nvPr>
        </p:nvSpPr>
        <p:spPr/>
        <p:txBody>
          <a:bodyPr/>
          <a:lstStyle/>
          <a:p>
            <a:endParaRPr lang="en-US"/>
          </a:p>
        </p:txBody>
      </p:sp>
      <p:pic>
        <p:nvPicPr>
          <p:cNvPr id="5" name="Picture 4">
            <a:extLst>
              <a:ext uri="{FF2B5EF4-FFF2-40B4-BE49-F238E27FC236}">
                <a16:creationId xmlns:a16="http://schemas.microsoft.com/office/drawing/2014/main" xmlns="" id="{7BD728B5-9D75-462C-A194-C721431C3AD2}"/>
              </a:ext>
            </a:extLst>
          </p:cNvPr>
          <p:cNvPicPr>
            <a:picLocks noChangeAspect="1"/>
          </p:cNvPicPr>
          <p:nvPr/>
        </p:nvPicPr>
        <p:blipFill>
          <a:blip r:embed="rId3"/>
          <a:stretch>
            <a:fillRect/>
          </a:stretch>
        </p:blipFill>
        <p:spPr>
          <a:xfrm>
            <a:off x="7215764" y="295275"/>
            <a:ext cx="5225184" cy="6075506"/>
          </a:xfrm>
          <a:prstGeom prst="rect">
            <a:avLst/>
          </a:prstGeom>
        </p:spPr>
      </p:pic>
      <p:pic>
        <p:nvPicPr>
          <p:cNvPr id="6" name="Picture 5">
            <a:extLst>
              <a:ext uri="{FF2B5EF4-FFF2-40B4-BE49-F238E27FC236}">
                <a16:creationId xmlns:a16="http://schemas.microsoft.com/office/drawing/2014/main" xmlns="" id="{DD537BC3-5083-4E84-92CA-B19BAC962B6C}"/>
              </a:ext>
            </a:extLst>
          </p:cNvPr>
          <p:cNvPicPr>
            <a:picLocks noChangeAspect="1"/>
          </p:cNvPicPr>
          <p:nvPr/>
        </p:nvPicPr>
        <p:blipFill rotWithShape="1">
          <a:blip r:embed="rId3"/>
          <a:srcRect b="77273"/>
          <a:stretch/>
        </p:blipFill>
        <p:spPr>
          <a:xfrm>
            <a:off x="7211291" y="4836092"/>
            <a:ext cx="5225184" cy="2158433"/>
          </a:xfrm>
          <a:prstGeom prst="rect">
            <a:avLst/>
          </a:prstGeom>
        </p:spPr>
      </p:pic>
      <p:pic>
        <p:nvPicPr>
          <p:cNvPr id="7" name="Picture 6">
            <a:extLst>
              <a:ext uri="{FF2B5EF4-FFF2-40B4-BE49-F238E27FC236}">
                <a16:creationId xmlns:a16="http://schemas.microsoft.com/office/drawing/2014/main" xmlns="" id="{C36949DF-4B2B-4ACD-BE69-5AAD10350B6D}"/>
              </a:ext>
            </a:extLst>
          </p:cNvPr>
          <p:cNvPicPr>
            <a:picLocks noChangeAspect="1"/>
          </p:cNvPicPr>
          <p:nvPr/>
        </p:nvPicPr>
        <p:blipFill rotWithShape="1">
          <a:blip r:embed="rId3"/>
          <a:srcRect b="77273"/>
          <a:stretch/>
        </p:blipFill>
        <p:spPr>
          <a:xfrm>
            <a:off x="7211291" y="1"/>
            <a:ext cx="5225184" cy="1744662"/>
          </a:xfrm>
          <a:prstGeom prst="rect">
            <a:avLst/>
          </a:prstGeom>
        </p:spPr>
      </p:pic>
    </p:spTree>
    <p:extLst>
      <p:ext uri="{BB962C8B-B14F-4D97-AF65-F5344CB8AC3E}">
        <p14:creationId xmlns:p14="http://schemas.microsoft.com/office/powerpoint/2010/main" val="804050236"/>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p:cNvSpPr txBox="1">
            <a:spLocks/>
          </p:cNvSpPr>
          <p:nvPr/>
        </p:nvSpPr>
        <p:spPr>
          <a:xfrm>
            <a:off x="520759" y="358645"/>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5400" b="1" dirty="0">
                <a:latin typeface="+mn-lt"/>
              </a:rPr>
              <a:t>Rich Cards</a:t>
            </a:r>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637" y="6015312"/>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a:extLst>
              <a:ext uri="{FF2B5EF4-FFF2-40B4-BE49-F238E27FC236}">
                <a16:creationId xmlns:a16="http://schemas.microsoft.com/office/drawing/2014/main" xmlns="" id="{56A44141-6B1F-497E-BFE1-0223114D2D63}"/>
              </a:ext>
            </a:extLst>
          </p:cNvPr>
          <p:cNvSpPr txBox="1"/>
          <p:nvPr/>
        </p:nvSpPr>
        <p:spPr>
          <a:xfrm>
            <a:off x="579437" y="1439862"/>
            <a:ext cx="5333430" cy="2677656"/>
          </a:xfrm>
          <a:prstGeom prst="rect">
            <a:avLst/>
          </a:prstGeom>
          <a:noFill/>
        </p:spPr>
        <p:txBody>
          <a:bodyPr wrap="square" rtlCol="0">
            <a:spAutoFit/>
          </a:bodyPr>
          <a:lstStyle/>
          <a:p>
            <a:pPr marL="342900" indent="-342900" algn="just">
              <a:buFontTx/>
              <a:buChar char="-"/>
            </a:pPr>
            <a:r>
              <a:rPr lang="en-US" sz="2400" dirty="0"/>
              <a:t>Provide a title</a:t>
            </a:r>
          </a:p>
          <a:p>
            <a:pPr marL="342900" indent="-342900" algn="just">
              <a:buFontTx/>
              <a:buChar char="-"/>
            </a:pPr>
            <a:r>
              <a:rPr lang="en-US" sz="2400" dirty="0"/>
              <a:t>A subtitle</a:t>
            </a:r>
          </a:p>
          <a:p>
            <a:pPr algn="just"/>
            <a:r>
              <a:rPr lang="en-US" sz="2400" dirty="0"/>
              <a:t>	Some additional text</a:t>
            </a:r>
          </a:p>
          <a:p>
            <a:pPr algn="just"/>
            <a:endParaRPr lang="en-US" sz="2400" dirty="0"/>
          </a:p>
          <a:p>
            <a:pPr marL="342900" indent="-342900" algn="just">
              <a:buFontTx/>
              <a:buChar char="-"/>
            </a:pPr>
            <a:r>
              <a:rPr lang="en-US" sz="2400" dirty="0"/>
              <a:t>A button to take some action</a:t>
            </a:r>
          </a:p>
          <a:p>
            <a:pPr algn="just"/>
            <a:endParaRPr lang="en-US" sz="2400" dirty="0"/>
          </a:p>
          <a:p>
            <a:pPr marL="342900" indent="-342900" algn="just">
              <a:buFontTx/>
              <a:buChar char="-"/>
            </a:pPr>
            <a:r>
              <a:rPr lang="en-US" sz="2400" dirty="0"/>
              <a:t>And a picture</a:t>
            </a:r>
          </a:p>
        </p:txBody>
      </p:sp>
      <p:pic>
        <p:nvPicPr>
          <p:cNvPr id="8" name="Picture 2">
            <a:extLst>
              <a:ext uri="{FF2B5EF4-FFF2-40B4-BE49-F238E27FC236}">
                <a16:creationId xmlns:a16="http://schemas.microsoft.com/office/drawing/2014/main" xmlns="" id="{F033CFBF-0DA9-4F67-9BD8-CD3AD887D63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4414" t="47622" r="25050" b="6154"/>
          <a:stretch/>
        </p:blipFill>
        <p:spPr bwMode="auto">
          <a:xfrm>
            <a:off x="7857547" y="1213156"/>
            <a:ext cx="4515686" cy="57549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2703237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p:cNvSpPr txBox="1">
            <a:spLocks/>
          </p:cNvSpPr>
          <p:nvPr/>
        </p:nvSpPr>
        <p:spPr>
          <a:xfrm>
            <a:off x="520759" y="358645"/>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5400" b="1" dirty="0">
                <a:latin typeface="+mn-lt"/>
              </a:rPr>
              <a:t>Rich Cards:</a:t>
            </a:r>
          </a:p>
          <a:p>
            <a:pPr algn="just"/>
            <a:r>
              <a:rPr lang="en-US" sz="5400" b="1" dirty="0">
                <a:latin typeface="+mn-lt"/>
              </a:rPr>
              <a:t>Types of Rich Cards</a:t>
            </a:r>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637" y="6015312"/>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4" name="Table 3"/>
          <p:cNvGraphicFramePr>
            <a:graphicFrameLocks noGrp="1"/>
          </p:cNvGraphicFramePr>
          <p:nvPr>
            <p:extLst/>
          </p:nvPr>
        </p:nvGraphicFramePr>
        <p:xfrm>
          <a:off x="0" y="2582862"/>
          <a:ext cx="12436475" cy="4411664"/>
        </p:xfrm>
        <a:graphic>
          <a:graphicData uri="http://schemas.openxmlformats.org/drawingml/2006/table">
            <a:tbl>
              <a:tblPr firstRow="1">
                <a:tableStyleId>{5C22544A-7EE6-4342-B048-85BDC9FD1C3A}</a:tableStyleId>
              </a:tblPr>
              <a:tblGrid>
                <a:gridCol w="1745760">
                  <a:extLst>
                    <a:ext uri="{9D8B030D-6E8A-4147-A177-3AD203B41FA5}">
                      <a16:colId xmlns:a16="http://schemas.microsoft.com/office/drawing/2014/main" xmlns="" val="20000"/>
                    </a:ext>
                  </a:extLst>
                </a:gridCol>
                <a:gridCol w="10690715">
                  <a:extLst>
                    <a:ext uri="{9D8B030D-6E8A-4147-A177-3AD203B41FA5}">
                      <a16:colId xmlns:a16="http://schemas.microsoft.com/office/drawing/2014/main" xmlns="" val="20001"/>
                    </a:ext>
                  </a:extLst>
                </a:gridCol>
              </a:tblGrid>
              <a:tr h="468308">
                <a:tc>
                  <a:txBody>
                    <a:bodyPr/>
                    <a:lstStyle/>
                    <a:p>
                      <a:r>
                        <a:rPr lang="en-US" sz="1800" b="1" dirty="0">
                          <a:latin typeface="Segoe UI Light" pitchFamily="34" charset="0"/>
                          <a:cs typeface="Segoe UI Light" pitchFamily="34" charset="0"/>
                        </a:rPr>
                        <a:t>Card type</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1" dirty="0">
                          <a:latin typeface="Segoe UI Light" pitchFamily="34" charset="0"/>
                          <a:cs typeface="Segoe UI Light" pitchFamily="34" charset="0"/>
                        </a:rPr>
                        <a:t>Description</a:t>
                      </a:r>
                    </a:p>
                  </a:txBody>
                  <a:tcPr/>
                </a:tc>
                <a:extLst>
                  <a:ext uri="{0D108BD9-81ED-4DB2-BD59-A6C34878D82A}">
                    <a16:rowId xmlns:a16="http://schemas.microsoft.com/office/drawing/2014/main" xmlns="" val="10000"/>
                  </a:ext>
                </a:extLst>
              </a:tr>
              <a:tr h="524721">
                <a:tc>
                  <a:txBody>
                    <a:bodyPr/>
                    <a:lstStyle/>
                    <a:p>
                      <a:r>
                        <a:rPr lang="en-US" sz="1700" dirty="0">
                          <a:latin typeface="Segoe UI Light" pitchFamily="34" charset="0"/>
                          <a:cs typeface="Segoe UI Light" pitchFamily="34" charset="0"/>
                        </a:rPr>
                        <a:t>AdaptiveCard</a:t>
                      </a:r>
                      <a:endParaRPr lang="en-US" sz="1700" b="0" dirty="0">
                        <a:solidFill>
                          <a:schemeClr val="tx1"/>
                        </a:solidFill>
                        <a:latin typeface="Segoe UI Light" pitchFamily="34" charset="0"/>
                        <a:cs typeface="Segoe UI Light" pitchFamily="34" charset="0"/>
                      </a:endParaRPr>
                    </a:p>
                  </a:txBody>
                  <a:tcPr/>
                </a:tc>
                <a:tc>
                  <a:txBody>
                    <a:bodyPr/>
                    <a:lstStyle/>
                    <a:p>
                      <a:r>
                        <a:rPr lang="en-US" sz="1700" kern="1200" dirty="0">
                          <a:effectLst/>
                          <a:latin typeface="Segoe UI Light" pitchFamily="34" charset="0"/>
                          <a:cs typeface="Segoe UI Light" pitchFamily="34" charset="0"/>
                        </a:rPr>
                        <a:t>Contains any combination of text, speech, images, buttons, and input fields</a:t>
                      </a:r>
                      <a:endParaRPr lang="en-US" sz="1700" b="0" dirty="0">
                        <a:solidFill>
                          <a:schemeClr val="tx1"/>
                        </a:solidFill>
                        <a:latin typeface="Segoe UI Light" pitchFamily="34" charset="0"/>
                        <a:cs typeface="Segoe UI Light" pitchFamily="34" charset="0"/>
                      </a:endParaRPr>
                    </a:p>
                  </a:txBody>
                  <a:tcPr/>
                </a:tc>
                <a:extLst>
                  <a:ext uri="{0D108BD9-81ED-4DB2-BD59-A6C34878D82A}">
                    <a16:rowId xmlns:a16="http://schemas.microsoft.com/office/drawing/2014/main" xmlns="" val="10001"/>
                  </a:ext>
                </a:extLst>
              </a:tr>
              <a:tr h="524721">
                <a:tc>
                  <a:txBody>
                    <a:bodyPr/>
                    <a:lstStyle/>
                    <a:p>
                      <a:r>
                        <a:rPr lang="en-US" sz="1700" dirty="0">
                          <a:latin typeface="Segoe UI Light" pitchFamily="34" charset="0"/>
                          <a:cs typeface="Segoe UI Light" pitchFamily="34" charset="0"/>
                        </a:rPr>
                        <a:t>AnimationCard</a:t>
                      </a:r>
                      <a:endParaRPr lang="en-US" sz="1700" dirty="0">
                        <a:solidFill>
                          <a:schemeClr val="tx1"/>
                        </a:solidFill>
                        <a:latin typeface="Segoe UI Light" pitchFamily="34" charset="0"/>
                        <a:cs typeface="Segoe UI Light" pitchFamily="34" charset="0"/>
                      </a:endParaRPr>
                    </a:p>
                  </a:txBody>
                  <a:tcPr/>
                </a:tc>
                <a:tc>
                  <a:txBody>
                    <a:bodyPr/>
                    <a:lstStyle/>
                    <a:p>
                      <a:r>
                        <a:rPr lang="en-US" sz="1700" dirty="0">
                          <a:latin typeface="Segoe UI Light" pitchFamily="34" charset="0"/>
                          <a:cs typeface="Segoe UI Light" pitchFamily="34" charset="0"/>
                        </a:rPr>
                        <a:t>Can play animated GIFs or short videos</a:t>
                      </a:r>
                      <a:endParaRPr lang="en-US" sz="1700" dirty="0">
                        <a:solidFill>
                          <a:schemeClr val="tx1"/>
                        </a:solidFill>
                        <a:latin typeface="Segoe UI Light" pitchFamily="34" charset="0"/>
                        <a:cs typeface="Segoe UI Light" pitchFamily="34" charset="0"/>
                      </a:endParaRPr>
                    </a:p>
                  </a:txBody>
                  <a:tcPr/>
                </a:tc>
                <a:extLst>
                  <a:ext uri="{0D108BD9-81ED-4DB2-BD59-A6C34878D82A}">
                    <a16:rowId xmlns:a16="http://schemas.microsoft.com/office/drawing/2014/main" xmlns="" val="10002"/>
                  </a:ext>
                </a:extLst>
              </a:tr>
              <a:tr h="524721">
                <a:tc>
                  <a:txBody>
                    <a:bodyPr/>
                    <a:lstStyle/>
                    <a:p>
                      <a:r>
                        <a:rPr lang="en-US" sz="1700" dirty="0">
                          <a:latin typeface="Segoe UI Light" pitchFamily="34" charset="0"/>
                          <a:cs typeface="Segoe UI Light" pitchFamily="34" charset="0"/>
                        </a:rPr>
                        <a:t>AudioCard</a:t>
                      </a:r>
                      <a:endParaRPr lang="en-US" sz="1700" dirty="0">
                        <a:solidFill>
                          <a:schemeClr val="tx1"/>
                        </a:solidFill>
                        <a:latin typeface="Segoe UI Light" pitchFamily="34" charset="0"/>
                        <a:cs typeface="Segoe UI Light" pitchFamily="34" charset="0"/>
                      </a:endParaRPr>
                    </a:p>
                  </a:txBody>
                  <a:tcPr/>
                </a:tc>
                <a:tc>
                  <a:txBody>
                    <a:bodyPr/>
                    <a:lstStyle/>
                    <a:p>
                      <a:r>
                        <a:rPr lang="en-US" sz="1700" dirty="0">
                          <a:latin typeface="Segoe UI Light" pitchFamily="34" charset="0"/>
                          <a:cs typeface="Segoe UI Light" pitchFamily="34" charset="0"/>
                        </a:rPr>
                        <a:t>Can play an audio file</a:t>
                      </a:r>
                      <a:endParaRPr lang="en-US" sz="1700" dirty="0">
                        <a:solidFill>
                          <a:schemeClr val="tx1"/>
                        </a:solidFill>
                        <a:latin typeface="Segoe UI Light" pitchFamily="34" charset="0"/>
                        <a:cs typeface="Segoe UI Light" pitchFamily="34" charset="0"/>
                      </a:endParaRPr>
                    </a:p>
                  </a:txBody>
                  <a:tcPr/>
                </a:tc>
                <a:extLst>
                  <a:ext uri="{0D108BD9-81ED-4DB2-BD59-A6C34878D82A}">
                    <a16:rowId xmlns:a16="http://schemas.microsoft.com/office/drawing/2014/main" xmlns="" val="10003"/>
                  </a:ext>
                </a:extLst>
              </a:tr>
              <a:tr h="386915">
                <a:tc>
                  <a:txBody>
                    <a:bodyPr/>
                    <a:lstStyle/>
                    <a:p>
                      <a:r>
                        <a:rPr lang="en-US" sz="1700" dirty="0">
                          <a:latin typeface="Segoe UI Light" pitchFamily="34" charset="0"/>
                          <a:cs typeface="Segoe UI Light" pitchFamily="34" charset="0"/>
                        </a:rPr>
                        <a:t>HeroCard</a:t>
                      </a:r>
                      <a:endParaRPr lang="en-US" sz="1700" dirty="0">
                        <a:solidFill>
                          <a:schemeClr val="tx1"/>
                        </a:solidFill>
                        <a:latin typeface="Segoe UI Light" pitchFamily="34" charset="0"/>
                        <a:cs typeface="Segoe UI Light" pitchFamily="34" charset="0"/>
                      </a:endParaRPr>
                    </a:p>
                  </a:txBody>
                  <a:tcPr/>
                </a:tc>
                <a:tc>
                  <a:txBody>
                    <a:bodyPr/>
                    <a:lstStyle/>
                    <a:p>
                      <a:r>
                        <a:rPr lang="en-US" sz="1700" dirty="0">
                          <a:latin typeface="Segoe UI Light" pitchFamily="34" charset="0"/>
                          <a:cs typeface="Segoe UI Light" pitchFamily="34" charset="0"/>
                        </a:rPr>
                        <a:t>Typically contains a single large image, one or more buttons, and text</a:t>
                      </a:r>
                      <a:endParaRPr lang="en-US" sz="1700" dirty="0">
                        <a:solidFill>
                          <a:schemeClr val="tx1"/>
                        </a:solidFill>
                        <a:latin typeface="Segoe UI Light" pitchFamily="34" charset="0"/>
                        <a:cs typeface="Segoe UI Light" pitchFamily="34" charset="0"/>
                      </a:endParaRPr>
                    </a:p>
                  </a:txBody>
                  <a:tcPr/>
                </a:tc>
                <a:extLst>
                  <a:ext uri="{0D108BD9-81ED-4DB2-BD59-A6C34878D82A}">
                    <a16:rowId xmlns:a16="http://schemas.microsoft.com/office/drawing/2014/main" xmlns="" val="10004"/>
                  </a:ext>
                </a:extLst>
              </a:tr>
              <a:tr h="386915">
                <a:tc>
                  <a:txBody>
                    <a:bodyPr/>
                    <a:lstStyle/>
                    <a:p>
                      <a:r>
                        <a:rPr lang="en-US" sz="1700" dirty="0">
                          <a:latin typeface="Segoe UI Light" pitchFamily="34" charset="0"/>
                          <a:cs typeface="Segoe UI Light" pitchFamily="34" charset="0"/>
                        </a:rPr>
                        <a:t>ThumbnailCard</a:t>
                      </a:r>
                      <a:endParaRPr lang="en-US" sz="1700" dirty="0">
                        <a:solidFill>
                          <a:schemeClr val="tx1"/>
                        </a:solidFill>
                        <a:latin typeface="Segoe UI Light" pitchFamily="34" charset="0"/>
                        <a:cs typeface="Segoe UI Light" pitchFamily="34" charset="0"/>
                      </a:endParaRPr>
                    </a:p>
                  </a:txBody>
                  <a:tcPr/>
                </a:tc>
                <a:tc>
                  <a:txBody>
                    <a:bodyPr/>
                    <a:lstStyle/>
                    <a:p>
                      <a:r>
                        <a:rPr lang="en-US" sz="1700" dirty="0">
                          <a:latin typeface="Segoe UI Light" pitchFamily="34" charset="0"/>
                          <a:cs typeface="Segoe UI Light" pitchFamily="34" charset="0"/>
                        </a:rPr>
                        <a:t>Typically contains a single thumbnail image, one or more buttons, and text</a:t>
                      </a:r>
                      <a:endParaRPr lang="en-US" sz="1700" dirty="0">
                        <a:solidFill>
                          <a:schemeClr val="tx1"/>
                        </a:solidFill>
                        <a:latin typeface="Segoe UI Light" pitchFamily="34" charset="0"/>
                        <a:cs typeface="Segoe UI Light" pitchFamily="34" charset="0"/>
                      </a:endParaRPr>
                    </a:p>
                  </a:txBody>
                  <a:tcPr/>
                </a:tc>
                <a:extLst>
                  <a:ext uri="{0D108BD9-81ED-4DB2-BD59-A6C34878D82A}">
                    <a16:rowId xmlns:a16="http://schemas.microsoft.com/office/drawing/2014/main" xmlns="" val="10005"/>
                  </a:ext>
                </a:extLst>
              </a:tr>
              <a:tr h="604224">
                <a:tc>
                  <a:txBody>
                    <a:bodyPr/>
                    <a:lstStyle/>
                    <a:p>
                      <a:r>
                        <a:rPr lang="en-US" sz="1700" dirty="0">
                          <a:latin typeface="Segoe UI Light" pitchFamily="34" charset="0"/>
                          <a:cs typeface="Segoe UI Light" pitchFamily="34" charset="0"/>
                        </a:rPr>
                        <a:t>ReceiptCard</a:t>
                      </a:r>
                      <a:endParaRPr lang="en-US" sz="1700" dirty="0">
                        <a:solidFill>
                          <a:schemeClr val="tx1"/>
                        </a:solidFill>
                        <a:latin typeface="Segoe UI Light" pitchFamily="34" charset="0"/>
                        <a:cs typeface="Segoe UI Light" pitchFamily="34" charset="0"/>
                      </a:endParaRPr>
                    </a:p>
                  </a:txBody>
                  <a:tcPr/>
                </a:tc>
                <a:tc>
                  <a:txBody>
                    <a:bodyPr/>
                    <a:lstStyle/>
                    <a:p>
                      <a:r>
                        <a:rPr lang="en-US" sz="1700" dirty="0">
                          <a:latin typeface="Segoe UI Light" pitchFamily="34" charset="0"/>
                          <a:cs typeface="Segoe UI Light" pitchFamily="34" charset="0"/>
                        </a:rPr>
                        <a:t>Typically contains the list of items to include on the receipt, tax and total information, and other text</a:t>
                      </a:r>
                      <a:endParaRPr lang="en-US" sz="1700" dirty="0">
                        <a:solidFill>
                          <a:schemeClr val="tx1"/>
                        </a:solidFill>
                        <a:latin typeface="Segoe UI Light" pitchFamily="34" charset="0"/>
                        <a:cs typeface="Segoe UI Light" pitchFamily="34" charset="0"/>
                      </a:endParaRPr>
                    </a:p>
                  </a:txBody>
                  <a:tcPr/>
                </a:tc>
                <a:extLst>
                  <a:ext uri="{0D108BD9-81ED-4DB2-BD59-A6C34878D82A}">
                    <a16:rowId xmlns:a16="http://schemas.microsoft.com/office/drawing/2014/main" xmlns="" val="10006"/>
                  </a:ext>
                </a:extLst>
              </a:tr>
              <a:tr h="604224">
                <a:tc>
                  <a:txBody>
                    <a:bodyPr/>
                    <a:lstStyle/>
                    <a:p>
                      <a:r>
                        <a:rPr lang="en-US" sz="1700" dirty="0">
                          <a:latin typeface="Segoe UI Light" pitchFamily="34" charset="0"/>
                          <a:cs typeface="Segoe UI Light" pitchFamily="34" charset="0"/>
                        </a:rPr>
                        <a:t>SignInCard</a:t>
                      </a:r>
                      <a:endParaRPr lang="en-US" sz="1700" dirty="0">
                        <a:solidFill>
                          <a:schemeClr val="tx1"/>
                        </a:solidFill>
                        <a:latin typeface="Segoe UI Light" pitchFamily="34" charset="0"/>
                        <a:cs typeface="Segoe UI Light" pitchFamily="34" charset="0"/>
                      </a:endParaRPr>
                    </a:p>
                  </a:txBody>
                  <a:tcPr/>
                </a:tc>
                <a:tc>
                  <a:txBody>
                    <a:bodyPr/>
                    <a:lstStyle/>
                    <a:p>
                      <a:r>
                        <a:rPr lang="en-US" sz="1700" dirty="0">
                          <a:latin typeface="Segoe UI Light" pitchFamily="34" charset="0"/>
                          <a:cs typeface="Segoe UI Light" pitchFamily="34" charset="0"/>
                        </a:rPr>
                        <a:t>Typically contains text and one or more buttons that the user can click to initiate the sign-in process</a:t>
                      </a:r>
                      <a:endParaRPr lang="en-US" sz="1700" dirty="0">
                        <a:solidFill>
                          <a:schemeClr val="tx1"/>
                        </a:solidFill>
                        <a:latin typeface="Segoe UI Light" pitchFamily="34" charset="0"/>
                        <a:cs typeface="Segoe UI Light" pitchFamily="34" charset="0"/>
                      </a:endParaRPr>
                    </a:p>
                  </a:txBody>
                  <a:tcPr/>
                </a:tc>
                <a:extLst>
                  <a:ext uri="{0D108BD9-81ED-4DB2-BD59-A6C34878D82A}">
                    <a16:rowId xmlns:a16="http://schemas.microsoft.com/office/drawing/2014/main" xmlns="" val="10007"/>
                  </a:ext>
                </a:extLst>
              </a:tr>
              <a:tr h="386915">
                <a:tc>
                  <a:txBody>
                    <a:bodyPr/>
                    <a:lstStyle/>
                    <a:p>
                      <a:r>
                        <a:rPr lang="en-US" sz="1700" dirty="0">
                          <a:latin typeface="Segoe UI Light" pitchFamily="34" charset="0"/>
                          <a:cs typeface="Segoe UI Light" pitchFamily="34" charset="0"/>
                        </a:rPr>
                        <a:t>VideoCard</a:t>
                      </a:r>
                      <a:endParaRPr lang="en-US" sz="1700" dirty="0">
                        <a:solidFill>
                          <a:schemeClr val="tx1"/>
                        </a:solidFill>
                        <a:latin typeface="Segoe UI Light" pitchFamily="34" charset="0"/>
                        <a:cs typeface="Segoe UI Light" pitchFamily="34" charset="0"/>
                      </a:endParaRPr>
                    </a:p>
                  </a:txBody>
                  <a:tcPr/>
                </a:tc>
                <a:tc>
                  <a:txBody>
                    <a:bodyPr/>
                    <a:lstStyle/>
                    <a:p>
                      <a:r>
                        <a:rPr lang="en-US" sz="1700" dirty="0">
                          <a:latin typeface="Segoe UI Light" pitchFamily="34" charset="0"/>
                          <a:cs typeface="Segoe UI Light" pitchFamily="34" charset="0"/>
                        </a:rPr>
                        <a:t>A card that can play videos</a:t>
                      </a:r>
                      <a:endParaRPr lang="en-US" sz="1700" dirty="0">
                        <a:solidFill>
                          <a:schemeClr val="tx1"/>
                        </a:solidFill>
                        <a:latin typeface="Segoe UI Light" pitchFamily="34" charset="0"/>
                        <a:cs typeface="Segoe UI Light" pitchFamily="34" charset="0"/>
                      </a:endParaRPr>
                    </a:p>
                  </a:txBody>
                  <a:tcPr/>
                </a:tc>
                <a:extLst>
                  <a:ext uri="{0D108BD9-81ED-4DB2-BD59-A6C34878D82A}">
                    <a16:rowId xmlns:a16="http://schemas.microsoft.com/office/drawing/2014/main" xmlns="" val="10008"/>
                  </a:ext>
                </a:extLst>
              </a:tr>
            </a:tbl>
          </a:graphicData>
        </a:graphic>
      </p:graphicFrame>
    </p:spTree>
    <p:extLst>
      <p:ext uri="{BB962C8B-B14F-4D97-AF65-F5344CB8AC3E}">
        <p14:creationId xmlns:p14="http://schemas.microsoft.com/office/powerpoint/2010/main" val="29984305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837" y="6025028"/>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54414" t="47622" r="25050" b="6154"/>
          <a:stretch/>
        </p:blipFill>
        <p:spPr bwMode="auto">
          <a:xfrm>
            <a:off x="1646238" y="2117251"/>
            <a:ext cx="3124200" cy="39988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4"/>
          <p:cNvPicPr>
            <a:picLocks noChangeAspect="1" noChangeArrowheads="1"/>
          </p:cNvPicPr>
          <p:nvPr/>
        </p:nvPicPr>
        <p:blipFill rotWithShape="1">
          <a:blip r:embed="rId5">
            <a:extLst>
              <a:ext uri="{28A0092B-C50C-407E-A947-70E740481C1C}">
                <a14:useLocalDpi xmlns:a14="http://schemas.microsoft.com/office/drawing/2010/main" val="0"/>
              </a:ext>
            </a:extLst>
          </a:blip>
          <a:srcRect l="54539" t="47656" r="25703" b="5905"/>
          <a:stretch/>
        </p:blipFill>
        <p:spPr bwMode="auto">
          <a:xfrm>
            <a:off x="5348909" y="2081888"/>
            <a:ext cx="3079658" cy="40695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6"/>
          <p:cNvPicPr>
            <a:picLocks noChangeAspect="1" noChangeArrowheads="1"/>
          </p:cNvPicPr>
          <p:nvPr/>
        </p:nvPicPr>
        <p:blipFill rotWithShape="1">
          <a:blip r:embed="rId6">
            <a:extLst>
              <a:ext uri="{28A0092B-C50C-407E-A947-70E740481C1C}">
                <a14:useLocalDpi xmlns:a14="http://schemas.microsoft.com/office/drawing/2010/main" val="0"/>
              </a:ext>
            </a:extLst>
          </a:blip>
          <a:srcRect l="54465" t="47656" r="25405" b="6250"/>
          <a:stretch/>
        </p:blipFill>
        <p:spPr bwMode="auto">
          <a:xfrm>
            <a:off x="8809038" y="2101027"/>
            <a:ext cx="3048000" cy="39240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itle 2">
            <a:extLst>
              <a:ext uri="{FF2B5EF4-FFF2-40B4-BE49-F238E27FC236}">
                <a16:creationId xmlns:a16="http://schemas.microsoft.com/office/drawing/2014/main" xmlns="" id="{47D87153-4228-4D04-9561-4342DFAAF744}"/>
              </a:ext>
            </a:extLst>
          </p:cNvPr>
          <p:cNvSpPr txBox="1">
            <a:spLocks/>
          </p:cNvSpPr>
          <p:nvPr/>
        </p:nvSpPr>
        <p:spPr>
          <a:xfrm>
            <a:off x="520759" y="358645"/>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5400" b="1" dirty="0">
                <a:latin typeface="+mn-lt"/>
              </a:rPr>
              <a:t>Rich Cards:</a:t>
            </a:r>
          </a:p>
          <a:p>
            <a:pPr algn="just"/>
            <a:r>
              <a:rPr lang="en-US" sz="5400" b="1" dirty="0">
                <a:latin typeface="+mn-lt"/>
              </a:rPr>
              <a:t>Examples</a:t>
            </a:r>
          </a:p>
        </p:txBody>
      </p:sp>
    </p:spTree>
    <p:extLst>
      <p:ext uri="{BB962C8B-B14F-4D97-AF65-F5344CB8AC3E}">
        <p14:creationId xmlns:p14="http://schemas.microsoft.com/office/powerpoint/2010/main" val="149455432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p:cNvSpPr txBox="1">
            <a:spLocks/>
          </p:cNvSpPr>
          <p:nvPr/>
        </p:nvSpPr>
        <p:spPr>
          <a:xfrm>
            <a:off x="520759" y="358645"/>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5400" b="1" dirty="0">
                <a:latin typeface="+mn-lt"/>
              </a:rPr>
              <a:t>Rich Cards: </a:t>
            </a:r>
          </a:p>
          <a:p>
            <a:pPr algn="just"/>
            <a:r>
              <a:rPr lang="en-US" sz="5400" b="1" dirty="0">
                <a:latin typeface="+mn-lt"/>
              </a:rPr>
              <a:t>Process Events within Rich Cards</a:t>
            </a:r>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637" y="6015312"/>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4" name="Table 3"/>
          <p:cNvGraphicFramePr>
            <a:graphicFrameLocks noGrp="1"/>
          </p:cNvGraphicFramePr>
          <p:nvPr>
            <p:extLst>
              <p:ext uri="{D42A27DB-BD31-4B8C-83A1-F6EECF244321}">
                <p14:modId xmlns:p14="http://schemas.microsoft.com/office/powerpoint/2010/main" val="2894397899"/>
              </p:ext>
            </p:extLst>
          </p:nvPr>
        </p:nvGraphicFramePr>
        <p:xfrm>
          <a:off x="731837" y="2201862"/>
          <a:ext cx="9829800" cy="2286000"/>
        </p:xfrm>
        <a:graphic>
          <a:graphicData uri="http://schemas.openxmlformats.org/drawingml/2006/table">
            <a:tbl>
              <a:tblPr firstRow="1">
                <a:tableStyleId>{5C22544A-7EE6-4342-B048-85BDC9FD1C3A}</a:tableStyleId>
              </a:tblPr>
              <a:tblGrid>
                <a:gridCol w="1353378">
                  <a:extLst>
                    <a:ext uri="{9D8B030D-6E8A-4147-A177-3AD203B41FA5}">
                      <a16:colId xmlns:a16="http://schemas.microsoft.com/office/drawing/2014/main" xmlns="" val="20000"/>
                    </a:ext>
                  </a:extLst>
                </a:gridCol>
                <a:gridCol w="1282148">
                  <a:extLst>
                    <a:ext uri="{9D8B030D-6E8A-4147-A177-3AD203B41FA5}">
                      <a16:colId xmlns:a16="http://schemas.microsoft.com/office/drawing/2014/main" xmlns="" val="20001"/>
                    </a:ext>
                  </a:extLst>
                </a:gridCol>
                <a:gridCol w="7194274">
                  <a:extLst>
                    <a:ext uri="{9D8B030D-6E8A-4147-A177-3AD203B41FA5}">
                      <a16:colId xmlns:a16="http://schemas.microsoft.com/office/drawing/2014/main" xmlns="" val="20002"/>
                    </a:ext>
                  </a:extLst>
                </a:gridCol>
              </a:tblGrid>
              <a:tr h="457200">
                <a:tc>
                  <a:txBody>
                    <a:bodyPr/>
                    <a:lstStyle/>
                    <a:p>
                      <a:r>
                        <a:rPr lang="en-US" sz="1800" b="1" dirty="0">
                          <a:latin typeface="Segoe UI Light" pitchFamily="34" charset="0"/>
                          <a:cs typeface="Segoe UI Light" pitchFamily="34" charset="0"/>
                        </a:rPr>
                        <a:t>Property</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1" dirty="0">
                          <a:latin typeface="Segoe UI Light" pitchFamily="34" charset="0"/>
                          <a:cs typeface="Segoe UI Light" pitchFamily="34" charset="0"/>
                        </a:rPr>
                        <a:t>Type</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1" dirty="0">
                          <a:latin typeface="Segoe UI Light" pitchFamily="34" charset="0"/>
                          <a:cs typeface="Segoe UI Light" pitchFamily="34" charset="0"/>
                        </a:rPr>
                        <a:t>Description</a:t>
                      </a:r>
                    </a:p>
                  </a:txBody>
                  <a:tcPr/>
                </a:tc>
                <a:extLst>
                  <a:ext uri="{0D108BD9-81ED-4DB2-BD59-A6C34878D82A}">
                    <a16:rowId xmlns:a16="http://schemas.microsoft.com/office/drawing/2014/main" xmlns="" val="10000"/>
                  </a:ext>
                </a:extLst>
              </a:tr>
              <a:tr h="457200">
                <a:tc>
                  <a:txBody>
                    <a:bodyPr/>
                    <a:lstStyle/>
                    <a:p>
                      <a:r>
                        <a:rPr lang="en-US" sz="1700" dirty="0">
                          <a:latin typeface="Segoe UI Light" pitchFamily="34" charset="0"/>
                          <a:cs typeface="Segoe UI Light" pitchFamily="34" charset="0"/>
                        </a:rPr>
                        <a:t>Type</a:t>
                      </a:r>
                    </a:p>
                  </a:txBody>
                  <a:tcPr/>
                </a:tc>
                <a:tc>
                  <a:txBody>
                    <a:bodyPr/>
                    <a:lstStyle/>
                    <a:p>
                      <a:r>
                        <a:rPr lang="en-US" sz="1700" dirty="0">
                          <a:latin typeface="Segoe UI Light" pitchFamily="34" charset="0"/>
                          <a:cs typeface="Segoe UI Light" pitchFamily="34" charset="0"/>
                        </a:rPr>
                        <a:t>string</a:t>
                      </a:r>
                    </a:p>
                  </a:txBody>
                  <a:tcPr/>
                </a:tc>
                <a:tc>
                  <a:txBody>
                    <a:bodyPr/>
                    <a:lstStyle/>
                    <a:p>
                      <a:r>
                        <a:rPr lang="en-US" sz="1700" dirty="0">
                          <a:latin typeface="Segoe UI Light" pitchFamily="34" charset="0"/>
                          <a:cs typeface="Segoe UI Light" pitchFamily="34" charset="0"/>
                        </a:rPr>
                        <a:t>type of action (one of the values specified in the table below)</a:t>
                      </a:r>
                    </a:p>
                  </a:txBody>
                  <a:tcPr/>
                </a:tc>
                <a:extLst>
                  <a:ext uri="{0D108BD9-81ED-4DB2-BD59-A6C34878D82A}">
                    <a16:rowId xmlns:a16="http://schemas.microsoft.com/office/drawing/2014/main" xmlns="" val="10001"/>
                  </a:ext>
                </a:extLst>
              </a:tr>
              <a:tr h="457200">
                <a:tc>
                  <a:txBody>
                    <a:bodyPr/>
                    <a:lstStyle/>
                    <a:p>
                      <a:r>
                        <a:rPr lang="en-US" sz="1700" dirty="0">
                          <a:latin typeface="Segoe UI Light" pitchFamily="34" charset="0"/>
                          <a:cs typeface="Segoe UI Light" pitchFamily="34" charset="0"/>
                        </a:rPr>
                        <a:t>Title</a:t>
                      </a:r>
                    </a:p>
                  </a:txBody>
                  <a:tcPr/>
                </a:tc>
                <a:tc>
                  <a:txBody>
                    <a:bodyPr/>
                    <a:lstStyle/>
                    <a:p>
                      <a:r>
                        <a:rPr lang="en-US" sz="1700" dirty="0">
                          <a:latin typeface="Segoe UI Light" pitchFamily="34" charset="0"/>
                          <a:cs typeface="Segoe UI Light" pitchFamily="34" charset="0"/>
                        </a:rPr>
                        <a:t>string</a:t>
                      </a:r>
                    </a:p>
                  </a:txBody>
                  <a:tcPr/>
                </a:tc>
                <a:tc>
                  <a:txBody>
                    <a:bodyPr/>
                    <a:lstStyle/>
                    <a:p>
                      <a:r>
                        <a:rPr lang="en-US" sz="1700" dirty="0">
                          <a:latin typeface="Segoe UI Light" pitchFamily="34" charset="0"/>
                          <a:cs typeface="Segoe UI Light" pitchFamily="34" charset="0"/>
                        </a:rPr>
                        <a:t>title of the button</a:t>
                      </a:r>
                    </a:p>
                  </a:txBody>
                  <a:tcPr/>
                </a:tc>
                <a:extLst>
                  <a:ext uri="{0D108BD9-81ED-4DB2-BD59-A6C34878D82A}">
                    <a16:rowId xmlns:a16="http://schemas.microsoft.com/office/drawing/2014/main" xmlns="" val="10002"/>
                  </a:ext>
                </a:extLst>
              </a:tr>
              <a:tr h="457200">
                <a:tc>
                  <a:txBody>
                    <a:bodyPr/>
                    <a:lstStyle/>
                    <a:p>
                      <a:r>
                        <a:rPr lang="en-US" sz="1700" dirty="0">
                          <a:latin typeface="Segoe UI Light" pitchFamily="34" charset="0"/>
                          <a:cs typeface="Segoe UI Light" pitchFamily="34" charset="0"/>
                        </a:rPr>
                        <a:t>Image</a:t>
                      </a:r>
                    </a:p>
                  </a:txBody>
                  <a:tcPr/>
                </a:tc>
                <a:tc>
                  <a:txBody>
                    <a:bodyPr/>
                    <a:lstStyle/>
                    <a:p>
                      <a:r>
                        <a:rPr lang="en-US" sz="1700" dirty="0">
                          <a:latin typeface="Segoe UI Light" pitchFamily="34" charset="0"/>
                          <a:cs typeface="Segoe UI Light" pitchFamily="34" charset="0"/>
                        </a:rPr>
                        <a:t>string</a:t>
                      </a:r>
                    </a:p>
                  </a:txBody>
                  <a:tcPr/>
                </a:tc>
                <a:tc>
                  <a:txBody>
                    <a:bodyPr/>
                    <a:lstStyle/>
                    <a:p>
                      <a:r>
                        <a:rPr lang="en-US" sz="1700" dirty="0">
                          <a:latin typeface="Segoe UI Light" pitchFamily="34" charset="0"/>
                          <a:cs typeface="Segoe UI Light" pitchFamily="34" charset="0"/>
                        </a:rPr>
                        <a:t>image URL for the button</a:t>
                      </a:r>
                    </a:p>
                  </a:txBody>
                  <a:tcPr/>
                </a:tc>
                <a:extLst>
                  <a:ext uri="{0D108BD9-81ED-4DB2-BD59-A6C34878D82A}">
                    <a16:rowId xmlns:a16="http://schemas.microsoft.com/office/drawing/2014/main" xmlns="" val="10003"/>
                  </a:ext>
                </a:extLst>
              </a:tr>
              <a:tr h="457200">
                <a:tc>
                  <a:txBody>
                    <a:bodyPr/>
                    <a:lstStyle/>
                    <a:p>
                      <a:r>
                        <a:rPr lang="en-US" sz="1700" dirty="0">
                          <a:latin typeface="Segoe UI Light" pitchFamily="34" charset="0"/>
                          <a:cs typeface="Segoe UI Light" pitchFamily="34" charset="0"/>
                        </a:rPr>
                        <a:t>Value</a:t>
                      </a:r>
                    </a:p>
                  </a:txBody>
                  <a:tcPr/>
                </a:tc>
                <a:tc>
                  <a:txBody>
                    <a:bodyPr/>
                    <a:lstStyle/>
                    <a:p>
                      <a:r>
                        <a:rPr lang="en-US" sz="1700" dirty="0">
                          <a:latin typeface="Segoe UI Light" pitchFamily="34" charset="0"/>
                          <a:cs typeface="Segoe UI Light" pitchFamily="34" charset="0"/>
                        </a:rPr>
                        <a:t>String</a:t>
                      </a:r>
                    </a:p>
                  </a:txBody>
                  <a:tcPr/>
                </a:tc>
                <a:tc>
                  <a:txBody>
                    <a:bodyPr/>
                    <a:lstStyle/>
                    <a:p>
                      <a:r>
                        <a:rPr lang="en-US" sz="1700" dirty="0">
                          <a:latin typeface="Segoe UI Light" pitchFamily="34" charset="0"/>
                          <a:cs typeface="Segoe UI Light" pitchFamily="34" charset="0"/>
                        </a:rPr>
                        <a:t>value needed to perform the specified type of action</a:t>
                      </a:r>
                    </a:p>
                  </a:txBody>
                  <a:tcPr/>
                </a:tc>
                <a:extLst>
                  <a:ext uri="{0D108BD9-81ED-4DB2-BD59-A6C34878D82A}">
                    <a16:rowId xmlns:a16="http://schemas.microsoft.com/office/drawing/2014/main" xmlns="" val="10004"/>
                  </a:ext>
                </a:extLst>
              </a:tr>
            </a:tbl>
          </a:graphicData>
        </a:graphic>
      </p:graphicFrame>
    </p:spTree>
    <p:extLst>
      <p:ext uri="{BB962C8B-B14F-4D97-AF65-F5344CB8AC3E}">
        <p14:creationId xmlns:p14="http://schemas.microsoft.com/office/powerpoint/2010/main" val="69871118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p:cNvSpPr txBox="1">
            <a:spLocks/>
          </p:cNvSpPr>
          <p:nvPr/>
        </p:nvSpPr>
        <p:spPr>
          <a:xfrm>
            <a:off x="520759" y="358645"/>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5400" b="1" dirty="0">
                <a:latin typeface="+mn-lt"/>
              </a:rPr>
              <a:t>Creating Cards - Thumbnail </a:t>
            </a:r>
          </a:p>
        </p:txBody>
      </p:sp>
      <p:pic>
        <p:nvPicPr>
          <p:cNvPr id="2" name="Picture 1">
            <a:extLst>
              <a:ext uri="{FF2B5EF4-FFF2-40B4-BE49-F238E27FC236}">
                <a16:creationId xmlns:a16="http://schemas.microsoft.com/office/drawing/2014/main" xmlns="" id="{847EF267-C88F-49F0-AC31-43B9BEB211A6}"/>
              </a:ext>
            </a:extLst>
          </p:cNvPr>
          <p:cNvPicPr>
            <a:picLocks noChangeAspect="1"/>
          </p:cNvPicPr>
          <p:nvPr/>
        </p:nvPicPr>
        <p:blipFill rotWithShape="1">
          <a:blip r:embed="rId3"/>
          <a:srcRect l="5073" t="16228" r="19973" b="42374"/>
          <a:stretch/>
        </p:blipFill>
        <p:spPr>
          <a:xfrm>
            <a:off x="580006" y="3105006"/>
            <a:ext cx="11735499" cy="3886199"/>
          </a:xfrm>
          <a:prstGeom prst="rect">
            <a:avLst/>
          </a:prstGeom>
        </p:spPr>
      </p:pic>
      <p:sp>
        <p:nvSpPr>
          <p:cNvPr id="4" name="TextBox 3">
            <a:extLst>
              <a:ext uri="{FF2B5EF4-FFF2-40B4-BE49-F238E27FC236}">
                <a16:creationId xmlns:a16="http://schemas.microsoft.com/office/drawing/2014/main" xmlns="" id="{1C5A848D-A595-4BFC-A48C-FBD51C58DD1B}"/>
              </a:ext>
            </a:extLst>
          </p:cNvPr>
          <p:cNvSpPr txBox="1"/>
          <p:nvPr/>
        </p:nvSpPr>
        <p:spPr>
          <a:xfrm>
            <a:off x="580007" y="1428364"/>
            <a:ext cx="11595209" cy="830997"/>
          </a:xfrm>
          <a:prstGeom prst="rect">
            <a:avLst/>
          </a:prstGeom>
          <a:noFill/>
        </p:spPr>
        <p:txBody>
          <a:bodyPr wrap="square" rtlCol="0">
            <a:spAutoFit/>
          </a:bodyPr>
          <a:lstStyle/>
          <a:p>
            <a:pPr marL="342900" indent="-342900" algn="just">
              <a:buFontTx/>
              <a:buChar char="-"/>
            </a:pPr>
            <a:r>
              <a:rPr lang="en-US" sz="2400" dirty="0"/>
              <a:t>The Thumbnail card typically contains a single thumbnail image, one or more buttons, and text. </a:t>
            </a:r>
          </a:p>
        </p:txBody>
      </p:sp>
    </p:spTree>
    <p:extLst>
      <p:ext uri="{BB962C8B-B14F-4D97-AF65-F5344CB8AC3E}">
        <p14:creationId xmlns:p14="http://schemas.microsoft.com/office/powerpoint/2010/main" val="400024611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p:cNvSpPr txBox="1">
            <a:spLocks/>
          </p:cNvSpPr>
          <p:nvPr/>
        </p:nvSpPr>
        <p:spPr>
          <a:xfrm>
            <a:off x="520759" y="358645"/>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5400" b="1" dirty="0">
                <a:latin typeface="+mn-lt"/>
              </a:rPr>
              <a:t>Creating Cards – Hero Card </a:t>
            </a:r>
          </a:p>
        </p:txBody>
      </p:sp>
      <p:sp>
        <p:nvSpPr>
          <p:cNvPr id="4" name="TextBox 3">
            <a:extLst>
              <a:ext uri="{FF2B5EF4-FFF2-40B4-BE49-F238E27FC236}">
                <a16:creationId xmlns:a16="http://schemas.microsoft.com/office/drawing/2014/main" xmlns="" id="{1C5A848D-A595-4BFC-A48C-FBD51C58DD1B}"/>
              </a:ext>
            </a:extLst>
          </p:cNvPr>
          <p:cNvSpPr txBox="1"/>
          <p:nvPr/>
        </p:nvSpPr>
        <p:spPr>
          <a:xfrm>
            <a:off x="580007" y="1428364"/>
            <a:ext cx="11595209" cy="1200329"/>
          </a:xfrm>
          <a:prstGeom prst="rect">
            <a:avLst/>
          </a:prstGeom>
          <a:noFill/>
        </p:spPr>
        <p:txBody>
          <a:bodyPr wrap="square" rtlCol="0">
            <a:spAutoFit/>
          </a:bodyPr>
          <a:lstStyle/>
          <a:p>
            <a:pPr marL="342900" indent="-342900" algn="just">
              <a:buFontTx/>
              <a:buChar char="-"/>
            </a:pPr>
            <a:r>
              <a:rPr lang="en-US" sz="2400" dirty="0"/>
              <a:t>The Hero card typically contains </a:t>
            </a:r>
          </a:p>
          <a:p>
            <a:pPr algn="just"/>
            <a:r>
              <a:rPr lang="en-US" sz="2400" dirty="0"/>
              <a:t>     a single large image, one or more </a:t>
            </a:r>
          </a:p>
          <a:p>
            <a:pPr algn="just"/>
            <a:r>
              <a:rPr lang="en-US" sz="2400" dirty="0"/>
              <a:t>     buttons, and text. </a:t>
            </a:r>
          </a:p>
        </p:txBody>
      </p:sp>
      <p:pic>
        <p:nvPicPr>
          <p:cNvPr id="7" name="Picture 6">
            <a:extLst>
              <a:ext uri="{FF2B5EF4-FFF2-40B4-BE49-F238E27FC236}">
                <a16:creationId xmlns:a16="http://schemas.microsoft.com/office/drawing/2014/main" xmlns="" id="{8F13B211-BB08-4B21-9638-71600C0BC083}"/>
              </a:ext>
            </a:extLst>
          </p:cNvPr>
          <p:cNvPicPr>
            <a:picLocks noChangeAspect="1"/>
          </p:cNvPicPr>
          <p:nvPr/>
        </p:nvPicPr>
        <p:blipFill>
          <a:blip r:embed="rId3"/>
          <a:stretch>
            <a:fillRect/>
          </a:stretch>
        </p:blipFill>
        <p:spPr>
          <a:xfrm>
            <a:off x="6675437" y="1206756"/>
            <a:ext cx="5807051" cy="5787769"/>
          </a:xfrm>
          <a:prstGeom prst="rect">
            <a:avLst/>
          </a:prstGeom>
        </p:spPr>
      </p:pic>
    </p:spTree>
    <p:extLst>
      <p:ext uri="{BB962C8B-B14F-4D97-AF65-F5344CB8AC3E}">
        <p14:creationId xmlns:p14="http://schemas.microsoft.com/office/powerpoint/2010/main" val="368187175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p:cNvSpPr txBox="1">
            <a:spLocks/>
          </p:cNvSpPr>
          <p:nvPr/>
        </p:nvSpPr>
        <p:spPr>
          <a:xfrm>
            <a:off x="520759" y="358645"/>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5400" b="1" dirty="0">
                <a:latin typeface="+mn-lt"/>
              </a:rPr>
              <a:t>Creating Cards – Sign In Card </a:t>
            </a:r>
          </a:p>
        </p:txBody>
      </p:sp>
      <p:sp>
        <p:nvSpPr>
          <p:cNvPr id="4" name="TextBox 3">
            <a:extLst>
              <a:ext uri="{FF2B5EF4-FFF2-40B4-BE49-F238E27FC236}">
                <a16:creationId xmlns:a16="http://schemas.microsoft.com/office/drawing/2014/main" xmlns="" id="{1C5A848D-A595-4BFC-A48C-FBD51C58DD1B}"/>
              </a:ext>
            </a:extLst>
          </p:cNvPr>
          <p:cNvSpPr txBox="1"/>
          <p:nvPr/>
        </p:nvSpPr>
        <p:spPr>
          <a:xfrm>
            <a:off x="580007" y="1428364"/>
            <a:ext cx="11595209" cy="1569660"/>
          </a:xfrm>
          <a:prstGeom prst="rect">
            <a:avLst/>
          </a:prstGeom>
          <a:noFill/>
        </p:spPr>
        <p:txBody>
          <a:bodyPr wrap="square" rtlCol="0">
            <a:spAutoFit/>
          </a:bodyPr>
          <a:lstStyle/>
          <a:p>
            <a:pPr marL="342900" indent="-342900" algn="just">
              <a:buFontTx/>
              <a:buChar char="-"/>
            </a:pPr>
            <a:r>
              <a:rPr lang="en-US" sz="2400" dirty="0"/>
              <a:t>When the card action is set to the type of </a:t>
            </a:r>
          </a:p>
          <a:p>
            <a:pPr algn="just"/>
            <a:r>
              <a:rPr lang="en-US" sz="2400" dirty="0"/>
              <a:t>    “</a:t>
            </a:r>
            <a:r>
              <a:rPr lang="en-US" sz="2400" dirty="0" err="1"/>
              <a:t>signin</a:t>
            </a:r>
            <a:r>
              <a:rPr lang="en-US" sz="2400" dirty="0"/>
              <a:t>”, it can initiate an </a:t>
            </a:r>
            <a:r>
              <a:rPr lang="en-US" sz="2400" dirty="0" err="1"/>
              <a:t>oauth</a:t>
            </a:r>
            <a:r>
              <a:rPr lang="en-US" sz="2400" dirty="0"/>
              <a:t> flow; the </a:t>
            </a:r>
          </a:p>
          <a:p>
            <a:pPr algn="just"/>
            <a:r>
              <a:rPr lang="en-US" sz="2400" dirty="0"/>
              <a:t>    user can be made to leave the conversation</a:t>
            </a:r>
          </a:p>
          <a:p>
            <a:pPr algn="just"/>
            <a:r>
              <a:rPr lang="en-US" sz="2400" dirty="0"/>
              <a:t>    to authenticate with a third party system.</a:t>
            </a:r>
          </a:p>
        </p:txBody>
      </p:sp>
      <p:pic>
        <p:nvPicPr>
          <p:cNvPr id="2" name="Picture 1">
            <a:extLst>
              <a:ext uri="{FF2B5EF4-FFF2-40B4-BE49-F238E27FC236}">
                <a16:creationId xmlns:a16="http://schemas.microsoft.com/office/drawing/2014/main" xmlns="" id="{AE36327A-1049-48A3-91B4-4C9A11B8D838}"/>
              </a:ext>
            </a:extLst>
          </p:cNvPr>
          <p:cNvPicPr>
            <a:picLocks noChangeAspect="1"/>
          </p:cNvPicPr>
          <p:nvPr/>
        </p:nvPicPr>
        <p:blipFill>
          <a:blip r:embed="rId3"/>
          <a:stretch>
            <a:fillRect/>
          </a:stretch>
        </p:blipFill>
        <p:spPr>
          <a:xfrm>
            <a:off x="6663539" y="1058862"/>
            <a:ext cx="5718930" cy="5935663"/>
          </a:xfrm>
          <a:prstGeom prst="rect">
            <a:avLst/>
          </a:prstGeom>
        </p:spPr>
      </p:pic>
    </p:spTree>
    <p:extLst>
      <p:ext uri="{BB962C8B-B14F-4D97-AF65-F5344CB8AC3E}">
        <p14:creationId xmlns:p14="http://schemas.microsoft.com/office/powerpoint/2010/main" val="330924532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p:cNvSpPr txBox="1">
            <a:spLocks/>
          </p:cNvSpPr>
          <p:nvPr/>
        </p:nvSpPr>
        <p:spPr>
          <a:xfrm>
            <a:off x="520759" y="358645"/>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5400" b="1" dirty="0">
                <a:latin typeface="+mn-lt"/>
              </a:rPr>
              <a:t>Intercept Messages</a:t>
            </a:r>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637" y="6015312"/>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580007" y="1428364"/>
            <a:ext cx="11595209" cy="2677656"/>
          </a:xfrm>
          <a:prstGeom prst="rect">
            <a:avLst/>
          </a:prstGeom>
          <a:noFill/>
        </p:spPr>
        <p:txBody>
          <a:bodyPr wrap="square" rtlCol="0">
            <a:spAutoFit/>
          </a:bodyPr>
          <a:lstStyle/>
          <a:p>
            <a:pPr marL="342900" indent="-342900" algn="just">
              <a:buFontTx/>
              <a:buChar char="-"/>
            </a:pPr>
            <a:r>
              <a:rPr lang="en-US" sz="2400" dirty="0"/>
              <a:t>The middleware functionality in the Bot Builder SDK enables your bot to intercept all messages that are exchanged between user and bot</a:t>
            </a:r>
          </a:p>
          <a:p>
            <a:pPr algn="just"/>
            <a:endParaRPr lang="en-US" sz="2400" dirty="0"/>
          </a:p>
          <a:p>
            <a:pPr marL="342900" indent="-342900" algn="just">
              <a:buFontTx/>
              <a:buChar char="-"/>
            </a:pPr>
            <a:r>
              <a:rPr lang="en-US" sz="2400" dirty="0"/>
              <a:t>For message(s) that are intercepted, </a:t>
            </a:r>
          </a:p>
          <a:p>
            <a:pPr marL="809271" lvl="1" indent="-342900" algn="just">
              <a:buFontTx/>
              <a:buChar char="-"/>
            </a:pPr>
            <a:r>
              <a:rPr lang="en-US" sz="2400" dirty="0"/>
              <a:t>save the message to a data store </a:t>
            </a:r>
          </a:p>
          <a:p>
            <a:pPr marL="809271" lvl="1" indent="-342900" algn="just">
              <a:buFontTx/>
              <a:buChar char="-"/>
            </a:pPr>
            <a:r>
              <a:rPr lang="en-US" sz="2400" dirty="0"/>
              <a:t>write to a conversation log</a:t>
            </a:r>
          </a:p>
          <a:p>
            <a:pPr marL="809271" lvl="1" indent="-342900" algn="just">
              <a:buFontTx/>
              <a:buChar char="-"/>
            </a:pPr>
            <a:r>
              <a:rPr lang="en-US" sz="2400" dirty="0"/>
              <a:t>inspect the message in some way and take whatever action your code specifies</a:t>
            </a:r>
          </a:p>
        </p:txBody>
      </p:sp>
    </p:spTree>
    <p:extLst>
      <p:ext uri="{BB962C8B-B14F-4D97-AF65-F5344CB8AC3E}">
        <p14:creationId xmlns:p14="http://schemas.microsoft.com/office/powerpoint/2010/main" val="304910020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p:cNvSpPr txBox="1">
            <a:spLocks/>
          </p:cNvSpPr>
          <p:nvPr/>
        </p:nvSpPr>
        <p:spPr>
          <a:xfrm>
            <a:off x="520759" y="358645"/>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5400" b="1" dirty="0">
                <a:latin typeface="+mn-lt"/>
              </a:rPr>
              <a:t>Proactive Messages</a:t>
            </a:r>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637" y="6015312"/>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580007" y="1428364"/>
            <a:ext cx="11595209" cy="2308324"/>
          </a:xfrm>
          <a:prstGeom prst="rect">
            <a:avLst/>
          </a:prstGeom>
          <a:noFill/>
        </p:spPr>
        <p:txBody>
          <a:bodyPr wrap="square" rtlCol="0">
            <a:spAutoFit/>
          </a:bodyPr>
          <a:lstStyle/>
          <a:p>
            <a:pPr marL="342900" indent="-342900" algn="just">
              <a:buFontTx/>
              <a:buChar char="-"/>
            </a:pPr>
            <a:r>
              <a:rPr lang="en-US" sz="2400" dirty="0"/>
              <a:t>Typically, each message that a bot sends to the user directly relates to the user's prior input</a:t>
            </a:r>
          </a:p>
          <a:p>
            <a:pPr algn="just"/>
            <a:endParaRPr lang="en-US" sz="2400" dirty="0"/>
          </a:p>
          <a:p>
            <a:pPr marL="342900" indent="-342900" algn="just">
              <a:buFontTx/>
              <a:buChar char="-"/>
            </a:pPr>
            <a:r>
              <a:rPr lang="en-US" sz="2400" dirty="0"/>
              <a:t>In some cases, a bot may need to send the user a message that is not directly related to the current topic of conversation. These types of messages are called proactive messages</a:t>
            </a:r>
          </a:p>
        </p:txBody>
      </p:sp>
    </p:spTree>
    <p:extLst>
      <p:ext uri="{BB962C8B-B14F-4D97-AF65-F5344CB8AC3E}">
        <p14:creationId xmlns:p14="http://schemas.microsoft.com/office/powerpoint/2010/main" val="30105633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p:cNvSpPr txBox="1">
            <a:spLocks/>
          </p:cNvSpPr>
          <p:nvPr/>
        </p:nvSpPr>
        <p:spPr>
          <a:xfrm>
            <a:off x="520759" y="358645"/>
            <a:ext cx="11889564" cy="1690817"/>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5400" b="1" dirty="0">
                <a:latin typeface="+mn-lt"/>
              </a:rPr>
              <a:t>Factors that do not guarantee a Bot's success</a:t>
            </a:r>
          </a:p>
          <a:p>
            <a:pPr algn="just"/>
            <a:endParaRPr lang="en-US" sz="5400" b="1" dirty="0">
              <a:latin typeface="+mn-lt"/>
            </a:endParaRPr>
          </a:p>
          <a:p>
            <a:pPr algn="just"/>
            <a:endParaRPr lang="en-US" sz="5400" b="1" dirty="0">
              <a:latin typeface="+mn-lt"/>
            </a:endParaRPr>
          </a:p>
          <a:p>
            <a:pPr algn="just"/>
            <a:endParaRPr lang="en-US" sz="5400" b="1" dirty="0">
              <a:latin typeface="+mn-lt"/>
            </a:endParaRPr>
          </a:p>
          <a:p>
            <a:pPr algn="just"/>
            <a:endParaRPr lang="en-US" sz="5400" b="1" dirty="0">
              <a:latin typeface="+mn-lt"/>
            </a:endParaRPr>
          </a:p>
          <a:p>
            <a:pPr algn="just"/>
            <a:endParaRPr lang="en-US" sz="5400" b="1" dirty="0">
              <a:latin typeface="+mn-lt"/>
            </a:endParaRPr>
          </a:p>
          <a:p>
            <a:pPr algn="just"/>
            <a:endParaRPr lang="en-US" sz="5400" b="1" dirty="0">
              <a:latin typeface="+mn-lt"/>
            </a:endParaRPr>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837" y="6025028"/>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564707" y="2049462"/>
            <a:ext cx="11139930" cy="3785652"/>
          </a:xfrm>
          <a:prstGeom prst="rect">
            <a:avLst/>
          </a:prstGeom>
          <a:noFill/>
        </p:spPr>
        <p:txBody>
          <a:bodyPr wrap="square" rtlCol="0">
            <a:spAutoFit/>
          </a:bodyPr>
          <a:lstStyle/>
          <a:p>
            <a:r>
              <a:rPr lang="en-US" sz="2000" u="sng" dirty="0"/>
              <a:t>How “smart” the bot is</a:t>
            </a:r>
          </a:p>
          <a:p>
            <a:endParaRPr lang="en-US" sz="2000" dirty="0"/>
          </a:p>
          <a:p>
            <a:r>
              <a:rPr lang="en-US" sz="2000" dirty="0"/>
              <a:t>- Smarter bots may not guarantee happy users and adoption of your platform</a:t>
            </a:r>
          </a:p>
          <a:p>
            <a:r>
              <a:rPr lang="en-US" sz="2000" dirty="0"/>
              <a:t>- Many bots have little NLP capabilities</a:t>
            </a:r>
          </a:p>
          <a:p>
            <a:pPr marL="342900" indent="-342900">
              <a:buFontTx/>
              <a:buChar char="-"/>
            </a:pPr>
            <a:endParaRPr lang="en-US" sz="2000" dirty="0"/>
          </a:p>
          <a:p>
            <a:r>
              <a:rPr lang="en-US" sz="2000" u="sng" dirty="0"/>
              <a:t>How much natural language the bot supports</a:t>
            </a:r>
          </a:p>
          <a:p>
            <a:endParaRPr lang="en-US" sz="2000" dirty="0"/>
          </a:p>
          <a:p>
            <a:r>
              <a:rPr lang="en-US" sz="2000" dirty="0"/>
              <a:t>- Bots can be great at conversations</a:t>
            </a:r>
          </a:p>
          <a:p>
            <a:r>
              <a:rPr lang="en-US" sz="2000" dirty="0"/>
              <a:t>- Bots can have a vocabulary and can even make great jokes</a:t>
            </a:r>
          </a:p>
          <a:p>
            <a:r>
              <a:rPr lang="en-US" sz="2000" dirty="0"/>
              <a:t>- Unless it addresses core problems, these capabilities may contribute very little to making your bot successful</a:t>
            </a:r>
          </a:p>
          <a:p>
            <a:r>
              <a:rPr lang="en-US" sz="2000" dirty="0"/>
              <a:t>- Some bots have no conversational capability. And in many cases, that's perfectly fine</a:t>
            </a:r>
          </a:p>
        </p:txBody>
      </p:sp>
    </p:spTree>
    <p:extLst>
      <p:ext uri="{BB962C8B-B14F-4D97-AF65-F5344CB8AC3E}">
        <p14:creationId xmlns:p14="http://schemas.microsoft.com/office/powerpoint/2010/main" val="206231216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p:cNvSpPr txBox="1">
            <a:spLocks/>
          </p:cNvSpPr>
          <p:nvPr/>
        </p:nvSpPr>
        <p:spPr>
          <a:xfrm>
            <a:off x="520759" y="358645"/>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5400" b="1" dirty="0">
                <a:latin typeface="+mn-lt"/>
              </a:rPr>
              <a:t>Proactive Messages</a:t>
            </a:r>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637" y="6015312"/>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580007" y="1428364"/>
            <a:ext cx="11595209" cy="3046988"/>
          </a:xfrm>
          <a:prstGeom prst="rect">
            <a:avLst/>
          </a:prstGeom>
          <a:noFill/>
        </p:spPr>
        <p:txBody>
          <a:bodyPr wrap="square" rtlCol="0">
            <a:spAutoFit/>
          </a:bodyPr>
          <a:lstStyle/>
          <a:p>
            <a:pPr marL="342900" indent="-342900" algn="just">
              <a:buFontTx/>
              <a:buChar char="-"/>
            </a:pPr>
            <a:r>
              <a:rPr lang="en-US" sz="2400" dirty="0"/>
              <a:t>Proactive messages can be useful in a variety of scenarios:</a:t>
            </a:r>
          </a:p>
          <a:p>
            <a:pPr algn="just"/>
            <a:endParaRPr lang="en-US" sz="2400" dirty="0"/>
          </a:p>
          <a:p>
            <a:pPr marL="809271" lvl="1" indent="-342900" algn="just">
              <a:buFontTx/>
              <a:buChar char="-"/>
            </a:pPr>
            <a:r>
              <a:rPr lang="en-US" sz="2400" dirty="0"/>
              <a:t>If a bot sets a timer or reminder, it will need to notify the user when the time arrives</a:t>
            </a:r>
          </a:p>
          <a:p>
            <a:pPr algn="just"/>
            <a:endParaRPr lang="en-US" sz="2400" dirty="0"/>
          </a:p>
          <a:p>
            <a:pPr marL="809271" lvl="1" indent="-342900" algn="just">
              <a:buFontTx/>
              <a:buChar char="-"/>
            </a:pPr>
            <a:r>
              <a:rPr lang="en-US" sz="2400" dirty="0"/>
              <a:t>If a bot receives a notification from an external system, it may need to communicate that information to the user immediately. For example, if the user wants the bot to monitor the price of a product, the bot will alert the user if it receives notification that the price of the product has dropped by 20%.</a:t>
            </a:r>
          </a:p>
        </p:txBody>
      </p:sp>
    </p:spTree>
    <p:extLst>
      <p:ext uri="{BB962C8B-B14F-4D97-AF65-F5344CB8AC3E}">
        <p14:creationId xmlns:p14="http://schemas.microsoft.com/office/powerpoint/2010/main" val="31961374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p:cNvSpPr txBox="1">
            <a:spLocks/>
          </p:cNvSpPr>
          <p:nvPr/>
        </p:nvSpPr>
        <p:spPr>
          <a:xfrm>
            <a:off x="520759" y="358645"/>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5400" b="1" dirty="0">
                <a:latin typeface="+mn-lt"/>
              </a:rPr>
              <a:t>Global Message Handlers</a:t>
            </a:r>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637" y="6015312"/>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580007" y="1428364"/>
            <a:ext cx="11595209" cy="2677656"/>
          </a:xfrm>
          <a:prstGeom prst="rect">
            <a:avLst/>
          </a:prstGeom>
          <a:noFill/>
        </p:spPr>
        <p:txBody>
          <a:bodyPr wrap="square" rtlCol="0">
            <a:spAutoFit/>
          </a:bodyPr>
          <a:lstStyle/>
          <a:p>
            <a:pPr marL="342900" indent="-342900" algn="just">
              <a:buFontTx/>
              <a:buChar char="-"/>
            </a:pPr>
            <a:r>
              <a:rPr lang="en-US" sz="2100" dirty="0"/>
              <a:t>Users commonly attempt to access certain functionality within a bot by using keywords like "help", "cancel", or "start over“</a:t>
            </a:r>
          </a:p>
          <a:p>
            <a:pPr marL="342900" indent="-342900" algn="just">
              <a:buFontTx/>
              <a:buChar char="-"/>
            </a:pPr>
            <a:endParaRPr lang="en-US" sz="2100" dirty="0"/>
          </a:p>
          <a:p>
            <a:pPr marL="342900" indent="-342900" algn="just">
              <a:buFontTx/>
              <a:buChar char="-"/>
            </a:pPr>
            <a:r>
              <a:rPr lang="en-US" sz="2100" dirty="0"/>
              <a:t>By implementing global message handlers, you can design your bot to gracefully handle such requests during different points of the conversation</a:t>
            </a:r>
          </a:p>
          <a:p>
            <a:pPr marL="342900" indent="-342900" algn="just">
              <a:buFontTx/>
              <a:buChar char="-"/>
            </a:pPr>
            <a:endParaRPr lang="en-US" sz="2100" dirty="0"/>
          </a:p>
          <a:p>
            <a:pPr marL="342900" indent="-342900" algn="just">
              <a:buFontTx/>
              <a:buChar char="-"/>
            </a:pPr>
            <a:r>
              <a:rPr lang="en-US" sz="2100" dirty="0"/>
              <a:t>The handlers will examine user input for the keywords that you specify, such as "help", "cancel", or "start over", and respond appropriately</a:t>
            </a:r>
          </a:p>
        </p:txBody>
      </p:sp>
      <p:pic>
        <p:nvPicPr>
          <p:cNvPr id="1026" name="Picture 2" descr="how users talk"/>
          <p:cNvPicPr>
            <a:picLocks noChangeAspect="1" noChangeArrowheads="1"/>
          </p:cNvPicPr>
          <p:nvPr/>
        </p:nvPicPr>
        <p:blipFill rotWithShape="1">
          <a:blip r:embed="rId4">
            <a:extLst>
              <a:ext uri="{28A0092B-C50C-407E-A947-70E740481C1C}">
                <a14:useLocalDpi xmlns:a14="http://schemas.microsoft.com/office/drawing/2010/main" val="0"/>
              </a:ext>
            </a:extLst>
          </a:blip>
          <a:srcRect l="2397" b="29626"/>
          <a:stretch/>
        </p:blipFill>
        <p:spPr bwMode="auto">
          <a:xfrm>
            <a:off x="4867420" y="4183062"/>
            <a:ext cx="7569055" cy="25591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675605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p:cNvSpPr txBox="1">
            <a:spLocks/>
          </p:cNvSpPr>
          <p:nvPr/>
        </p:nvSpPr>
        <p:spPr>
          <a:xfrm>
            <a:off x="520759" y="358645"/>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5400" b="1" dirty="0">
                <a:latin typeface="+mn-lt"/>
              </a:rPr>
              <a:t>Proactive Messages:</a:t>
            </a:r>
          </a:p>
          <a:p>
            <a:pPr algn="just"/>
            <a:r>
              <a:rPr lang="en-US" sz="5400" b="1" dirty="0">
                <a:latin typeface="+mn-lt"/>
              </a:rPr>
              <a:t>Types of Proactive Messages</a:t>
            </a:r>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637" y="6015312"/>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a:extLst>
              <a:ext uri="{FF2B5EF4-FFF2-40B4-BE49-F238E27FC236}">
                <a16:creationId xmlns:a16="http://schemas.microsoft.com/office/drawing/2014/main" xmlns="" id="{1F6F8D8C-2F53-48F7-885B-4CC80C4E9181}"/>
              </a:ext>
            </a:extLst>
          </p:cNvPr>
          <p:cNvSpPr txBox="1"/>
          <p:nvPr/>
        </p:nvSpPr>
        <p:spPr>
          <a:xfrm>
            <a:off x="350837" y="2137425"/>
            <a:ext cx="11595209" cy="3724096"/>
          </a:xfrm>
          <a:prstGeom prst="rect">
            <a:avLst/>
          </a:prstGeom>
          <a:noFill/>
        </p:spPr>
        <p:txBody>
          <a:bodyPr wrap="square" rtlCol="0">
            <a:spAutoFit/>
          </a:bodyPr>
          <a:lstStyle/>
          <a:p>
            <a:pPr algn="just"/>
            <a:r>
              <a:rPr lang="en-US" sz="2300" b="1" dirty="0"/>
              <a:t>Ad hoc proactive message</a:t>
            </a:r>
          </a:p>
          <a:p>
            <a:pPr algn="just"/>
            <a:endParaRPr lang="en-US" sz="2300" dirty="0"/>
          </a:p>
          <a:p>
            <a:pPr algn="just"/>
            <a:r>
              <a:rPr lang="en-US" sz="2400" dirty="0"/>
              <a:t>- The bot simply interjects the message into the conversation whenever it is triggered</a:t>
            </a:r>
          </a:p>
          <a:p>
            <a:pPr algn="just"/>
            <a:r>
              <a:rPr lang="en-US" sz="2400" dirty="0"/>
              <a:t>- The bot will not attempt to change the conversation in any way</a:t>
            </a:r>
          </a:p>
          <a:p>
            <a:pPr algn="just"/>
            <a:endParaRPr lang="en-US" sz="2300" dirty="0"/>
          </a:p>
          <a:p>
            <a:pPr algn="just"/>
            <a:r>
              <a:rPr lang="en-US" sz="2300" b="1" dirty="0"/>
              <a:t>Dialog-based proactive message</a:t>
            </a:r>
          </a:p>
          <a:p>
            <a:pPr algn="just"/>
            <a:endParaRPr lang="en-US" sz="2400" dirty="0"/>
          </a:p>
          <a:p>
            <a:pPr algn="just"/>
            <a:r>
              <a:rPr lang="en-US" sz="2400" dirty="0"/>
              <a:t>- The bot must identify the context of the existing conversation before interrupting a conversation</a:t>
            </a:r>
          </a:p>
          <a:p>
            <a:pPr algn="just"/>
            <a:r>
              <a:rPr lang="en-US" sz="2400" dirty="0"/>
              <a:t>- Decide how (or if) it will resume that conversation after the message interrupts</a:t>
            </a:r>
          </a:p>
        </p:txBody>
      </p:sp>
    </p:spTree>
    <p:extLst>
      <p:ext uri="{BB962C8B-B14F-4D97-AF65-F5344CB8AC3E}">
        <p14:creationId xmlns:p14="http://schemas.microsoft.com/office/powerpoint/2010/main" val="95692175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9860494-B323-43FA-9F87-1B55842D0879}"/>
              </a:ext>
            </a:extLst>
          </p:cNvPr>
          <p:cNvSpPr>
            <a:spLocks noGrp="1"/>
          </p:cNvSpPr>
          <p:nvPr>
            <p:ph type="title"/>
          </p:nvPr>
        </p:nvSpPr>
        <p:spPr>
          <a:xfrm>
            <a:off x="97042" y="2831590"/>
            <a:ext cx="7114249" cy="917575"/>
          </a:xfrm>
        </p:spPr>
        <p:txBody>
          <a:bodyPr>
            <a:noAutofit/>
          </a:bodyPr>
          <a:lstStyle/>
          <a:p>
            <a:pPr algn="ctr"/>
            <a:r>
              <a:rPr lang="en-US" sz="7000" spc="-102" dirty="0">
                <a:ln w="3175">
                  <a:noFill/>
                </a:ln>
                <a:gradFill>
                  <a:gsLst>
                    <a:gs pos="1250">
                      <a:schemeClr val="tx1"/>
                    </a:gs>
                    <a:gs pos="100000">
                      <a:schemeClr val="tx1"/>
                    </a:gs>
                  </a:gsLst>
                  <a:lin ang="5400000" scaled="0"/>
                </a:gradFill>
                <a:latin typeface="+mn-lt"/>
                <a:ea typeface="+mn-ea"/>
                <a:cs typeface="Segoe UI" pitchFamily="34" charset="0"/>
              </a:rPr>
              <a:t>Connecting to Channels</a:t>
            </a:r>
          </a:p>
        </p:txBody>
      </p:sp>
      <p:sp>
        <p:nvSpPr>
          <p:cNvPr id="4" name="Content Placeholder 3">
            <a:extLst>
              <a:ext uri="{FF2B5EF4-FFF2-40B4-BE49-F238E27FC236}">
                <a16:creationId xmlns:a16="http://schemas.microsoft.com/office/drawing/2014/main" xmlns="" id="{6C54C80F-1BBA-40C4-B39C-2506D16142FC}"/>
              </a:ext>
            </a:extLst>
          </p:cNvPr>
          <p:cNvSpPr>
            <a:spLocks noGrp="1"/>
          </p:cNvSpPr>
          <p:nvPr>
            <p:ph sz="quarter" idx="11"/>
          </p:nvPr>
        </p:nvSpPr>
        <p:spPr/>
        <p:txBody>
          <a:bodyPr/>
          <a:lstStyle/>
          <a:p>
            <a:endParaRPr lang="en-US"/>
          </a:p>
        </p:txBody>
      </p:sp>
      <p:pic>
        <p:nvPicPr>
          <p:cNvPr id="5" name="Picture 4">
            <a:extLst>
              <a:ext uri="{FF2B5EF4-FFF2-40B4-BE49-F238E27FC236}">
                <a16:creationId xmlns:a16="http://schemas.microsoft.com/office/drawing/2014/main" xmlns="" id="{7BD728B5-9D75-462C-A194-C721431C3AD2}"/>
              </a:ext>
            </a:extLst>
          </p:cNvPr>
          <p:cNvPicPr>
            <a:picLocks noChangeAspect="1"/>
          </p:cNvPicPr>
          <p:nvPr/>
        </p:nvPicPr>
        <p:blipFill>
          <a:blip r:embed="rId3"/>
          <a:stretch>
            <a:fillRect/>
          </a:stretch>
        </p:blipFill>
        <p:spPr>
          <a:xfrm>
            <a:off x="7215764" y="295275"/>
            <a:ext cx="5225184" cy="6075506"/>
          </a:xfrm>
          <a:prstGeom prst="rect">
            <a:avLst/>
          </a:prstGeom>
        </p:spPr>
      </p:pic>
      <p:pic>
        <p:nvPicPr>
          <p:cNvPr id="6" name="Picture 5">
            <a:extLst>
              <a:ext uri="{FF2B5EF4-FFF2-40B4-BE49-F238E27FC236}">
                <a16:creationId xmlns:a16="http://schemas.microsoft.com/office/drawing/2014/main" xmlns="" id="{DD537BC3-5083-4E84-92CA-B19BAC962B6C}"/>
              </a:ext>
            </a:extLst>
          </p:cNvPr>
          <p:cNvPicPr>
            <a:picLocks noChangeAspect="1"/>
          </p:cNvPicPr>
          <p:nvPr/>
        </p:nvPicPr>
        <p:blipFill rotWithShape="1">
          <a:blip r:embed="rId3"/>
          <a:srcRect b="77273"/>
          <a:stretch/>
        </p:blipFill>
        <p:spPr>
          <a:xfrm>
            <a:off x="7211291" y="4836092"/>
            <a:ext cx="5225184" cy="2158433"/>
          </a:xfrm>
          <a:prstGeom prst="rect">
            <a:avLst/>
          </a:prstGeom>
        </p:spPr>
      </p:pic>
      <p:pic>
        <p:nvPicPr>
          <p:cNvPr id="7" name="Picture 6">
            <a:extLst>
              <a:ext uri="{FF2B5EF4-FFF2-40B4-BE49-F238E27FC236}">
                <a16:creationId xmlns:a16="http://schemas.microsoft.com/office/drawing/2014/main" xmlns="" id="{C36949DF-4B2B-4ACD-BE69-5AAD10350B6D}"/>
              </a:ext>
            </a:extLst>
          </p:cNvPr>
          <p:cNvPicPr>
            <a:picLocks noChangeAspect="1"/>
          </p:cNvPicPr>
          <p:nvPr/>
        </p:nvPicPr>
        <p:blipFill rotWithShape="1">
          <a:blip r:embed="rId3"/>
          <a:srcRect b="77273"/>
          <a:stretch/>
        </p:blipFill>
        <p:spPr>
          <a:xfrm>
            <a:off x="7211291" y="1"/>
            <a:ext cx="5225184" cy="1744662"/>
          </a:xfrm>
          <a:prstGeom prst="rect">
            <a:avLst/>
          </a:prstGeom>
        </p:spPr>
      </p:pic>
    </p:spTree>
    <p:extLst>
      <p:ext uri="{BB962C8B-B14F-4D97-AF65-F5344CB8AC3E}">
        <p14:creationId xmlns:p14="http://schemas.microsoft.com/office/powerpoint/2010/main" val="3510879431"/>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p:cNvSpPr txBox="1">
            <a:spLocks/>
          </p:cNvSpPr>
          <p:nvPr/>
        </p:nvSpPr>
        <p:spPr>
          <a:xfrm>
            <a:off x="673035" y="332677"/>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5400" b="1" dirty="0">
                <a:latin typeface="+mn-lt"/>
              </a:rPr>
              <a:t>Making Your Bot Available</a:t>
            </a:r>
          </a:p>
        </p:txBody>
      </p:sp>
      <p:sp>
        <p:nvSpPr>
          <p:cNvPr id="2" name="Rectangle 1"/>
          <p:cNvSpPr/>
          <p:nvPr/>
        </p:nvSpPr>
        <p:spPr>
          <a:xfrm>
            <a:off x="690043" y="1516061"/>
            <a:ext cx="9719194" cy="4524315"/>
          </a:xfrm>
          <a:prstGeom prst="rect">
            <a:avLst/>
          </a:prstGeom>
        </p:spPr>
        <p:txBody>
          <a:bodyPr wrap="square">
            <a:spAutoFit/>
          </a:bodyPr>
          <a:lstStyle/>
          <a:p>
            <a:pPr marL="285750" indent="-285750">
              <a:buFontTx/>
              <a:buChar char="-"/>
            </a:pPr>
            <a:r>
              <a:rPr lang="en-US" dirty="0"/>
              <a:t>Bot Directory</a:t>
            </a:r>
          </a:p>
          <a:p>
            <a:pPr marL="285750" indent="-285750">
              <a:buFontTx/>
              <a:buChar char="-"/>
            </a:pPr>
            <a:endParaRPr lang="en-US" dirty="0"/>
          </a:p>
          <a:p>
            <a:pPr marL="285750" indent="-285750">
              <a:buFontTx/>
              <a:buChar char="-"/>
            </a:pPr>
            <a:endParaRPr lang="en-US" dirty="0"/>
          </a:p>
          <a:p>
            <a:pPr marL="285750" indent="-285750">
              <a:buFontTx/>
              <a:buChar char="-"/>
            </a:pPr>
            <a:endParaRPr lang="en-US" dirty="0"/>
          </a:p>
          <a:p>
            <a:pPr marL="285750" indent="-285750">
              <a:buFontTx/>
              <a:buChar char="-"/>
            </a:pPr>
            <a:endParaRPr lang="en-US" dirty="0"/>
          </a:p>
          <a:p>
            <a:pPr marL="285750" indent="-285750">
              <a:buFontTx/>
              <a:buChar char="-"/>
            </a:pPr>
            <a:endParaRPr lang="en-US" dirty="0"/>
          </a:p>
          <a:p>
            <a:pPr marL="285750" indent="-285750">
              <a:buFontTx/>
              <a:buChar char="-"/>
            </a:pPr>
            <a:endParaRPr lang="en-US" dirty="0"/>
          </a:p>
          <a:p>
            <a:pPr marL="285750" indent="-285750">
              <a:buFontTx/>
              <a:buChar char="-"/>
            </a:pPr>
            <a:endParaRPr lang="en-US" dirty="0"/>
          </a:p>
          <a:p>
            <a:pPr marL="285750" indent="-285750">
              <a:buFontTx/>
              <a:buChar char="-"/>
            </a:pPr>
            <a:endParaRPr lang="en-US" dirty="0"/>
          </a:p>
          <a:p>
            <a:pPr marL="285750" indent="-285750">
              <a:buFontTx/>
              <a:buChar char="-"/>
            </a:pPr>
            <a:endParaRPr lang="en-US" dirty="0"/>
          </a:p>
          <a:p>
            <a:endParaRPr lang="en-US" dirty="0"/>
          </a:p>
          <a:p>
            <a:endParaRPr lang="en-US" dirty="0"/>
          </a:p>
          <a:p>
            <a:endParaRPr lang="en-US" dirty="0"/>
          </a:p>
          <a:p>
            <a:pPr marL="285750" indent="-285750">
              <a:buFontTx/>
              <a:buChar char="-"/>
            </a:pPr>
            <a:r>
              <a:rPr lang="en-US" dirty="0"/>
              <a:t>Bing channel</a:t>
            </a:r>
          </a:p>
          <a:p>
            <a:pPr marL="285750" indent="-285750">
              <a:buFontTx/>
              <a:buChar char="-"/>
            </a:pPr>
            <a:r>
              <a:rPr lang="en-US" dirty="0"/>
              <a:t>Skype for Business</a:t>
            </a:r>
          </a:p>
          <a:p>
            <a:pPr marL="285750" indent="-285750">
              <a:buFontTx/>
              <a:buChar char="-"/>
            </a:pPr>
            <a:r>
              <a:rPr lang="en-US" dirty="0"/>
              <a:t>Channels have their own way of making bots available</a:t>
            </a:r>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65437" y="1828366"/>
            <a:ext cx="6234871" cy="28671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0837" y="6025028"/>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7952988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p:cNvSpPr txBox="1">
            <a:spLocks/>
          </p:cNvSpPr>
          <p:nvPr/>
        </p:nvSpPr>
        <p:spPr>
          <a:xfrm>
            <a:off x="673035" y="332677"/>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5400" b="1" dirty="0">
                <a:latin typeface="+mn-lt"/>
              </a:rPr>
              <a:t>Third Party Channels</a:t>
            </a:r>
          </a:p>
        </p:txBody>
      </p:sp>
      <p:sp>
        <p:nvSpPr>
          <p:cNvPr id="2" name="Rectangle 1"/>
          <p:cNvSpPr/>
          <p:nvPr/>
        </p:nvSpPr>
        <p:spPr>
          <a:xfrm>
            <a:off x="690043" y="1242313"/>
            <a:ext cx="9719194" cy="2554545"/>
          </a:xfrm>
          <a:prstGeom prst="rect">
            <a:avLst/>
          </a:prstGeom>
        </p:spPr>
        <p:txBody>
          <a:bodyPr wrap="square">
            <a:spAutoFit/>
          </a:bodyPr>
          <a:lstStyle/>
          <a:p>
            <a:pPr algn="just"/>
            <a:r>
              <a:rPr lang="en-US" sz="2000" dirty="0"/>
              <a:t>Example: Connect to Facebook Messenger</a:t>
            </a:r>
          </a:p>
          <a:p>
            <a:pPr algn="just"/>
            <a:endParaRPr lang="en-US" sz="2000" dirty="0"/>
          </a:p>
          <a:p>
            <a:pPr marL="285750" indent="-285750" algn="just">
              <a:buFontTx/>
              <a:buChar char="-"/>
            </a:pPr>
            <a:r>
              <a:rPr lang="en-US" sz="2000" dirty="0"/>
              <a:t>On the Bot Framework Portal, you will need Page ID, App ID, App Secret, and Page Access Token values obtained from Facebook Messenger</a:t>
            </a:r>
          </a:p>
          <a:p>
            <a:pPr marL="285750" indent="-285750" algn="just">
              <a:buFontTx/>
              <a:buChar char="-"/>
            </a:pPr>
            <a:r>
              <a:rPr lang="en-US" sz="2000" dirty="0"/>
              <a:t>After the bot is finished, Facebook has its own review process for apps that are published to Messenger.</a:t>
            </a:r>
          </a:p>
          <a:p>
            <a:pPr marL="285750" indent="-285750" algn="just">
              <a:buFontTx/>
              <a:buChar char="-"/>
            </a:pPr>
            <a:r>
              <a:rPr lang="en-US" sz="2000" dirty="0"/>
              <a:t>The bot will be tested to ensure it is compliant with Facebook's Platform Policies</a:t>
            </a:r>
          </a:p>
          <a:p>
            <a:pPr marL="285750" indent="-285750" algn="just">
              <a:buFontTx/>
              <a:buChar char="-"/>
            </a:pPr>
            <a:endParaRPr lang="en-US" sz="2000" dirty="0"/>
          </a:p>
        </p:txBody>
      </p:sp>
      <p:pic>
        <p:nvPicPr>
          <p:cNvPr id="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837" y="6025028"/>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18537" y="3802062"/>
            <a:ext cx="3581400" cy="3036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2449424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837" y="6025028"/>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884237" y="1719361"/>
            <a:ext cx="7467600" cy="2862322"/>
          </a:xfrm>
          <a:prstGeom prst="rect">
            <a:avLst/>
          </a:prstGeom>
        </p:spPr>
        <p:txBody>
          <a:bodyPr wrap="square">
            <a:spAutoFit/>
          </a:bodyPr>
          <a:lstStyle/>
          <a:p>
            <a:r>
              <a:rPr lang="en-US" sz="2000" b="1" dirty="0"/>
              <a:t>Page ID</a:t>
            </a:r>
          </a:p>
          <a:p>
            <a:pPr marL="285750" indent="-285750">
              <a:buFontTx/>
              <a:buChar char="-"/>
            </a:pPr>
            <a:endParaRPr lang="en-US" sz="2000" dirty="0"/>
          </a:p>
          <a:p>
            <a:pPr marL="285750" indent="-285750">
              <a:buFontTx/>
              <a:buChar char="-"/>
            </a:pPr>
            <a:endParaRPr lang="en-US" sz="2000" dirty="0"/>
          </a:p>
          <a:p>
            <a:pPr marL="285750" indent="-285750">
              <a:buFontTx/>
              <a:buChar char="-"/>
            </a:pPr>
            <a:r>
              <a:rPr lang="en-US" sz="2000" dirty="0"/>
              <a:t>The bot is accessed through a Facebook Page</a:t>
            </a:r>
          </a:p>
          <a:p>
            <a:pPr marL="285750" indent="-285750">
              <a:buFontTx/>
              <a:buChar char="-"/>
            </a:pPr>
            <a:endParaRPr lang="en-US" sz="2000" dirty="0"/>
          </a:p>
          <a:p>
            <a:pPr marL="285750" indent="-285750">
              <a:buFontTx/>
              <a:buChar char="-"/>
            </a:pPr>
            <a:r>
              <a:rPr lang="en-US" sz="2000" dirty="0"/>
              <a:t>Create a new Facebook Page or go to an existing Page</a:t>
            </a:r>
          </a:p>
          <a:p>
            <a:pPr marL="285750" indent="-285750">
              <a:buFontTx/>
              <a:buChar char="-"/>
            </a:pPr>
            <a:endParaRPr lang="en-US" sz="2000" dirty="0"/>
          </a:p>
          <a:p>
            <a:pPr marL="285750" indent="-285750">
              <a:buFontTx/>
              <a:buChar char="-"/>
            </a:pPr>
            <a:r>
              <a:rPr lang="en-US" sz="2000" dirty="0"/>
              <a:t>Obtain the Page ID from Facebook Page's About page</a:t>
            </a:r>
          </a:p>
          <a:p>
            <a:endParaRPr lang="en-US" sz="2000" dirty="0"/>
          </a:p>
        </p:txBody>
      </p:sp>
      <p:sp>
        <p:nvSpPr>
          <p:cNvPr id="7" name="Title 2"/>
          <p:cNvSpPr txBox="1">
            <a:spLocks/>
          </p:cNvSpPr>
          <p:nvPr/>
        </p:nvSpPr>
        <p:spPr>
          <a:xfrm>
            <a:off x="673035" y="332677"/>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5400" b="1" dirty="0">
                <a:latin typeface="+mn-lt"/>
              </a:rPr>
              <a:t>Connect to Channels (Facebook)</a:t>
            </a:r>
          </a:p>
        </p:txBody>
      </p:sp>
    </p:spTree>
    <p:extLst>
      <p:ext uri="{BB962C8B-B14F-4D97-AF65-F5344CB8AC3E}">
        <p14:creationId xmlns:p14="http://schemas.microsoft.com/office/powerpoint/2010/main" val="319106577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837" y="6025028"/>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884237" y="1668462"/>
            <a:ext cx="10591800" cy="2646878"/>
          </a:xfrm>
          <a:prstGeom prst="rect">
            <a:avLst/>
          </a:prstGeom>
        </p:spPr>
        <p:txBody>
          <a:bodyPr wrap="square">
            <a:spAutoFit/>
          </a:bodyPr>
          <a:lstStyle/>
          <a:p>
            <a:r>
              <a:rPr lang="en-US" sz="2000" b="1" dirty="0"/>
              <a:t>Facebook app</a:t>
            </a:r>
          </a:p>
          <a:p>
            <a:endParaRPr lang="en-US" sz="2000" b="1" dirty="0"/>
          </a:p>
          <a:p>
            <a:pPr marL="285750" indent="-285750">
              <a:buFontTx/>
              <a:buChar char="-"/>
            </a:pPr>
            <a:r>
              <a:rPr lang="en-US" dirty="0"/>
              <a:t>Create a new Facebook App on the Page and generate an App ID and App Secret for it</a:t>
            </a:r>
          </a:p>
          <a:p>
            <a:pPr marL="285750" indent="-285750">
              <a:buFontTx/>
              <a:buChar char="-"/>
            </a:pPr>
            <a:r>
              <a:rPr lang="en-US" dirty="0"/>
              <a:t>Obtain the App ID and the App Secret</a:t>
            </a:r>
          </a:p>
          <a:p>
            <a:pPr marL="285750" indent="-285750">
              <a:buFontTx/>
              <a:buChar char="-"/>
            </a:pPr>
            <a:endParaRPr lang="en-US" dirty="0"/>
          </a:p>
          <a:p>
            <a:pPr marL="285750" indent="-285750">
              <a:buFontTx/>
              <a:buChar char="-"/>
            </a:pPr>
            <a:endParaRPr lang="en-US" dirty="0"/>
          </a:p>
          <a:p>
            <a:endParaRPr lang="en-US" dirty="0"/>
          </a:p>
          <a:p>
            <a:endParaRPr lang="en-US" dirty="0"/>
          </a:p>
          <a:p>
            <a:endParaRPr lang="en-US" dirty="0"/>
          </a:p>
        </p:txBody>
      </p:sp>
      <p:pic>
        <p:nvPicPr>
          <p:cNvPr id="7"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85182" y="3122228"/>
            <a:ext cx="6851293" cy="3886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itle 2"/>
          <p:cNvSpPr txBox="1">
            <a:spLocks/>
          </p:cNvSpPr>
          <p:nvPr/>
        </p:nvSpPr>
        <p:spPr>
          <a:xfrm>
            <a:off x="673035" y="332677"/>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5400" b="1" dirty="0">
                <a:latin typeface="+mn-lt"/>
              </a:rPr>
              <a:t>Connect to Channels (Facebook)</a:t>
            </a:r>
          </a:p>
        </p:txBody>
      </p:sp>
      <p:pic>
        <p:nvPicPr>
          <p:cNvPr id="10"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6768" y="3421062"/>
            <a:ext cx="4529137" cy="15019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8431432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837" y="6025028"/>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884237" y="1668462"/>
            <a:ext cx="10591800" cy="4585871"/>
          </a:xfrm>
          <a:prstGeom prst="rect">
            <a:avLst/>
          </a:prstGeom>
        </p:spPr>
        <p:txBody>
          <a:bodyPr wrap="square">
            <a:spAutoFit/>
          </a:bodyPr>
          <a:lstStyle/>
          <a:p>
            <a:r>
              <a:rPr lang="en-US" sz="2000" b="1" dirty="0"/>
              <a:t>Enable messenger</a:t>
            </a:r>
          </a:p>
          <a:p>
            <a:endParaRPr lang="en-US" sz="2000" b="1" dirty="0"/>
          </a:p>
          <a:p>
            <a:pPr marL="285750" indent="-285750">
              <a:buFontTx/>
              <a:buChar char="-"/>
            </a:pPr>
            <a:r>
              <a:rPr lang="en-US" dirty="0"/>
              <a:t>Enable Facebook Messenger in the new Facebook App</a:t>
            </a:r>
          </a:p>
          <a:p>
            <a:pPr marL="285750" indent="-285750">
              <a:buFontTx/>
              <a:buChar char="-"/>
            </a:pPr>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
        <p:nvSpPr>
          <p:cNvPr id="8" name="Title 2"/>
          <p:cNvSpPr txBox="1">
            <a:spLocks/>
          </p:cNvSpPr>
          <p:nvPr/>
        </p:nvSpPr>
        <p:spPr>
          <a:xfrm>
            <a:off x="673035" y="332677"/>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5400" b="1" dirty="0">
                <a:latin typeface="+mn-lt"/>
              </a:rPr>
              <a:t>Connect to Channels (Facebook)</a:t>
            </a:r>
          </a:p>
        </p:txBody>
      </p:sp>
      <p:pic>
        <p:nvPicPr>
          <p:cNvPr id="512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03837" y="2819965"/>
            <a:ext cx="7012420" cy="39538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0524681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837" y="6025028"/>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884237" y="1668462"/>
            <a:ext cx="10591800" cy="5970865"/>
          </a:xfrm>
          <a:prstGeom prst="rect">
            <a:avLst/>
          </a:prstGeom>
        </p:spPr>
        <p:txBody>
          <a:bodyPr wrap="square">
            <a:spAutoFit/>
          </a:bodyPr>
          <a:lstStyle/>
          <a:p>
            <a:r>
              <a:rPr lang="en-US" sz="2000" b="1" dirty="0"/>
              <a:t>Generate a Page Access Token</a:t>
            </a:r>
          </a:p>
          <a:p>
            <a:endParaRPr lang="en-US" sz="2000" b="1" dirty="0"/>
          </a:p>
          <a:p>
            <a:pPr marL="285750" indent="-285750">
              <a:buFontTx/>
              <a:buChar char="-"/>
            </a:pPr>
            <a:r>
              <a:rPr lang="en-US" dirty="0"/>
              <a:t>In the Token Generation panel of the Messenger section, select the target Page. A Page Access Token will be generated.</a:t>
            </a:r>
          </a:p>
          <a:p>
            <a:pPr marL="285750" indent="-285750">
              <a:buFontTx/>
              <a:buChar char="-"/>
            </a:pPr>
            <a:endParaRPr lang="en-US" dirty="0"/>
          </a:p>
          <a:p>
            <a:pPr marL="285750" indent="-285750">
              <a:buFontTx/>
              <a:buChar char="-"/>
            </a:pPr>
            <a:r>
              <a:rPr lang="en-US" dirty="0"/>
              <a:t>Obtain the Page Access Token</a:t>
            </a:r>
          </a:p>
          <a:p>
            <a:pPr marL="285750" indent="-285750">
              <a:buFontTx/>
              <a:buChar char="-"/>
            </a:pPr>
            <a:endParaRPr lang="en-US" dirty="0"/>
          </a:p>
          <a:p>
            <a:pPr marL="285750" indent="-285750">
              <a:buFontTx/>
              <a:buChar char="-"/>
            </a:pPr>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
        <p:nvSpPr>
          <p:cNvPr id="8" name="Title 2"/>
          <p:cNvSpPr txBox="1">
            <a:spLocks/>
          </p:cNvSpPr>
          <p:nvPr/>
        </p:nvSpPr>
        <p:spPr>
          <a:xfrm>
            <a:off x="673035" y="332677"/>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5400" b="1" dirty="0">
                <a:latin typeface="+mn-lt"/>
              </a:rPr>
              <a:t>Connect to Channels (Facebook)</a:t>
            </a:r>
          </a:p>
        </p:txBody>
      </p:sp>
      <p:pic>
        <p:nvPicPr>
          <p:cNvPr id="614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03837" y="3262214"/>
            <a:ext cx="7010400" cy="3621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335004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p:cNvSpPr txBox="1">
            <a:spLocks/>
          </p:cNvSpPr>
          <p:nvPr/>
        </p:nvSpPr>
        <p:spPr>
          <a:xfrm>
            <a:off x="520759" y="358645"/>
            <a:ext cx="11889564" cy="1690817"/>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5400" b="1" dirty="0">
                <a:latin typeface="+mn-lt"/>
              </a:rPr>
              <a:t>Factors that do not guarantee a Bot's success</a:t>
            </a:r>
          </a:p>
          <a:p>
            <a:pPr algn="just"/>
            <a:endParaRPr lang="en-US" sz="5400" b="1" dirty="0">
              <a:latin typeface="+mn-lt"/>
            </a:endParaRPr>
          </a:p>
          <a:p>
            <a:pPr algn="just"/>
            <a:endParaRPr lang="en-US" sz="5400" b="1" dirty="0">
              <a:latin typeface="+mn-lt"/>
            </a:endParaRPr>
          </a:p>
          <a:p>
            <a:pPr algn="just"/>
            <a:endParaRPr lang="en-US" sz="5400" b="1" dirty="0">
              <a:latin typeface="+mn-lt"/>
            </a:endParaRPr>
          </a:p>
          <a:p>
            <a:pPr algn="just"/>
            <a:endParaRPr lang="en-US" sz="5400" b="1" dirty="0">
              <a:latin typeface="+mn-lt"/>
            </a:endParaRPr>
          </a:p>
          <a:p>
            <a:pPr algn="just"/>
            <a:endParaRPr lang="en-US" sz="5400" b="1" dirty="0">
              <a:latin typeface="+mn-lt"/>
            </a:endParaRPr>
          </a:p>
          <a:p>
            <a:pPr algn="just"/>
            <a:endParaRPr lang="en-US" sz="5400" b="1" dirty="0">
              <a:latin typeface="+mn-lt"/>
            </a:endParaRPr>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837" y="6025028"/>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564707" y="2049462"/>
            <a:ext cx="11139930" cy="2554545"/>
          </a:xfrm>
          <a:prstGeom prst="rect">
            <a:avLst/>
          </a:prstGeom>
          <a:noFill/>
        </p:spPr>
        <p:txBody>
          <a:bodyPr wrap="square" rtlCol="0">
            <a:spAutoFit/>
          </a:bodyPr>
          <a:lstStyle/>
          <a:p>
            <a:r>
              <a:rPr lang="en-US" sz="2000" u="sng" dirty="0"/>
              <a:t>Voice</a:t>
            </a:r>
          </a:p>
          <a:p>
            <a:endParaRPr lang="en-US" sz="2000" dirty="0"/>
          </a:p>
          <a:p>
            <a:r>
              <a:rPr lang="en-US" sz="2000" dirty="0"/>
              <a:t>- Enabling bots for speech may not always lead to great user experiences</a:t>
            </a:r>
          </a:p>
          <a:p>
            <a:r>
              <a:rPr lang="en-US" sz="2000" dirty="0"/>
              <a:t>- Forcing users to use voice can result in a frustrating user experience</a:t>
            </a:r>
          </a:p>
          <a:p>
            <a:r>
              <a:rPr lang="en-US" sz="2000" dirty="0"/>
              <a:t>- Key considerations</a:t>
            </a:r>
          </a:p>
          <a:p>
            <a:r>
              <a:rPr lang="en-US" sz="2000" dirty="0"/>
              <a:t>	- Is voice the appropriate channel for the given problem?</a:t>
            </a:r>
          </a:p>
          <a:p>
            <a:r>
              <a:rPr lang="en-US" sz="2000" dirty="0"/>
              <a:t>	- Is the environment noisy?</a:t>
            </a:r>
          </a:p>
          <a:p>
            <a:r>
              <a:rPr lang="en-US" sz="2000" dirty="0"/>
              <a:t>	- Will voice convey the information that needs to be shared with the user?</a:t>
            </a:r>
          </a:p>
        </p:txBody>
      </p:sp>
    </p:spTree>
    <p:extLst>
      <p:ext uri="{BB962C8B-B14F-4D97-AF65-F5344CB8AC3E}">
        <p14:creationId xmlns:p14="http://schemas.microsoft.com/office/powerpoint/2010/main" val="178963937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837" y="6025028"/>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884237" y="1668462"/>
            <a:ext cx="10591800" cy="5478423"/>
          </a:xfrm>
          <a:prstGeom prst="rect">
            <a:avLst/>
          </a:prstGeom>
        </p:spPr>
        <p:txBody>
          <a:bodyPr wrap="square">
            <a:spAutoFit/>
          </a:bodyPr>
          <a:lstStyle/>
          <a:p>
            <a:r>
              <a:rPr lang="en-US" sz="2000" b="1" dirty="0"/>
              <a:t>Enable webhooks</a:t>
            </a:r>
          </a:p>
          <a:p>
            <a:endParaRPr lang="en-US" sz="2000" b="1" dirty="0"/>
          </a:p>
          <a:p>
            <a:r>
              <a:rPr lang="en-US" dirty="0"/>
              <a:t>Click Set up Webhooks to forward messaging events from Facebook Messenger to the bot</a:t>
            </a:r>
          </a:p>
          <a:p>
            <a:endParaRPr lang="en-US" dirty="0"/>
          </a:p>
          <a:p>
            <a:pPr marL="285750" indent="-285750">
              <a:buFontTx/>
              <a:buChar char="-"/>
            </a:pPr>
            <a:endParaRPr lang="en-US" dirty="0"/>
          </a:p>
          <a:p>
            <a:pPr marL="285750" indent="-285750">
              <a:buFontTx/>
              <a:buChar char="-"/>
            </a:pPr>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
        <p:nvSpPr>
          <p:cNvPr id="8" name="Title 2"/>
          <p:cNvSpPr txBox="1">
            <a:spLocks/>
          </p:cNvSpPr>
          <p:nvPr/>
        </p:nvSpPr>
        <p:spPr>
          <a:xfrm>
            <a:off x="673035" y="332677"/>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5400" b="1" dirty="0">
                <a:latin typeface="+mn-lt"/>
              </a:rPr>
              <a:t>Connect to Channels (Facebook)</a:t>
            </a:r>
          </a:p>
        </p:txBody>
      </p:sp>
      <p:pic>
        <p:nvPicPr>
          <p:cNvPr id="717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55653" y="3344862"/>
            <a:ext cx="10468801" cy="18107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3551397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837" y="6025028"/>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884237" y="1668462"/>
            <a:ext cx="10591800" cy="4832092"/>
          </a:xfrm>
          <a:prstGeom prst="rect">
            <a:avLst/>
          </a:prstGeom>
        </p:spPr>
        <p:txBody>
          <a:bodyPr wrap="square">
            <a:spAutoFit/>
          </a:bodyPr>
          <a:lstStyle/>
          <a:p>
            <a:r>
              <a:rPr lang="en-US" sz="2000" b="1" dirty="0"/>
              <a:t>Provide webhook callback URL and verify token</a:t>
            </a:r>
          </a:p>
          <a:p>
            <a:endParaRPr lang="en-US" dirty="0"/>
          </a:p>
          <a:p>
            <a:pPr marL="285750" indent="-285750">
              <a:buFontTx/>
              <a:buChar char="-"/>
            </a:pPr>
            <a:r>
              <a:rPr lang="en-US" dirty="0"/>
              <a:t>In the Bot Framework Portal, open the bot, click the Channels tab, and then click Facebook Messenger.</a:t>
            </a:r>
          </a:p>
          <a:p>
            <a:pPr marL="285750" indent="-285750">
              <a:buFontTx/>
              <a:buChar char="-"/>
            </a:pPr>
            <a:endParaRPr lang="en-US" dirty="0"/>
          </a:p>
          <a:p>
            <a:pPr marL="285750" indent="-285750">
              <a:buFontTx/>
              <a:buChar char="-"/>
            </a:pPr>
            <a:r>
              <a:rPr lang="en-US" dirty="0"/>
              <a:t>Copy the Callback URL and Verify Token values from the portal</a:t>
            </a:r>
          </a:p>
          <a:p>
            <a:endParaRPr lang="en-US" dirty="0"/>
          </a:p>
          <a:p>
            <a:pPr marL="285750" indent="-285750">
              <a:buFontTx/>
              <a:buChar char="-"/>
            </a:pPr>
            <a:r>
              <a:rPr lang="en-US" dirty="0"/>
              <a:t>In Facebook Messenger, paste the Callback URL and Verify Token values</a:t>
            </a:r>
          </a:p>
          <a:p>
            <a:endParaRPr lang="en-US" dirty="0"/>
          </a:p>
          <a:p>
            <a:pPr marL="285750" indent="-285750">
              <a:buFontTx/>
              <a:buChar char="-"/>
            </a:pPr>
            <a:r>
              <a:rPr lang="en-US" dirty="0"/>
              <a:t>Under Subscription Fields, select message_deliveries, messages, messaging_options, and messaging_postbacks</a:t>
            </a:r>
          </a:p>
          <a:p>
            <a:endParaRPr lang="en-US" dirty="0"/>
          </a:p>
          <a:p>
            <a:endParaRPr lang="en-US" dirty="0"/>
          </a:p>
          <a:p>
            <a:endParaRPr lang="en-US" dirty="0"/>
          </a:p>
          <a:p>
            <a:endParaRPr lang="en-US" dirty="0"/>
          </a:p>
          <a:p>
            <a:endParaRPr lang="en-US" dirty="0"/>
          </a:p>
          <a:p>
            <a:endParaRPr lang="en-US" dirty="0"/>
          </a:p>
          <a:p>
            <a:endParaRPr lang="en-US" dirty="0"/>
          </a:p>
        </p:txBody>
      </p:sp>
      <p:sp>
        <p:nvSpPr>
          <p:cNvPr id="8" name="Title 2"/>
          <p:cNvSpPr txBox="1">
            <a:spLocks/>
          </p:cNvSpPr>
          <p:nvPr/>
        </p:nvSpPr>
        <p:spPr>
          <a:xfrm>
            <a:off x="673035" y="332677"/>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5400" b="1" dirty="0">
                <a:latin typeface="+mn-lt"/>
              </a:rPr>
              <a:t>Connect to Channels (Facebook)</a:t>
            </a:r>
          </a:p>
        </p:txBody>
      </p:sp>
      <p:pic>
        <p:nvPicPr>
          <p:cNvPr id="819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85037" y="4533566"/>
            <a:ext cx="4925969" cy="22947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6"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79637" y="4543980"/>
            <a:ext cx="4955765" cy="23212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9209910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9860494-B323-43FA-9F87-1B55842D0879}"/>
              </a:ext>
            </a:extLst>
          </p:cNvPr>
          <p:cNvSpPr>
            <a:spLocks noGrp="1"/>
          </p:cNvSpPr>
          <p:nvPr>
            <p:ph type="title"/>
          </p:nvPr>
        </p:nvSpPr>
        <p:spPr>
          <a:xfrm>
            <a:off x="97042" y="2831590"/>
            <a:ext cx="7114249" cy="917575"/>
          </a:xfrm>
        </p:spPr>
        <p:txBody>
          <a:bodyPr>
            <a:noAutofit/>
          </a:bodyPr>
          <a:lstStyle/>
          <a:p>
            <a:pPr algn="ctr"/>
            <a:r>
              <a:rPr lang="en-US" sz="7000" spc="-102" dirty="0">
                <a:ln w="3175">
                  <a:noFill/>
                </a:ln>
                <a:gradFill>
                  <a:gsLst>
                    <a:gs pos="1250">
                      <a:schemeClr val="tx1"/>
                    </a:gs>
                    <a:gs pos="100000">
                      <a:schemeClr val="tx1"/>
                    </a:gs>
                  </a:gsLst>
                  <a:lin ang="5400000" scaled="0"/>
                </a:gradFill>
                <a:latin typeface="+mn-lt"/>
                <a:ea typeface="+mn-ea"/>
                <a:cs typeface="Segoe UI" pitchFamily="34" charset="0"/>
              </a:rPr>
              <a:t/>
            </a:r>
            <a:br>
              <a:rPr lang="en-US" sz="7000" spc="-102" dirty="0">
                <a:ln w="3175">
                  <a:noFill/>
                </a:ln>
                <a:gradFill>
                  <a:gsLst>
                    <a:gs pos="1250">
                      <a:schemeClr val="tx1"/>
                    </a:gs>
                    <a:gs pos="100000">
                      <a:schemeClr val="tx1"/>
                    </a:gs>
                  </a:gsLst>
                  <a:lin ang="5400000" scaled="0"/>
                </a:gradFill>
                <a:latin typeface="+mn-lt"/>
                <a:ea typeface="+mn-ea"/>
                <a:cs typeface="Segoe UI" pitchFamily="34" charset="0"/>
              </a:rPr>
            </a:br>
            <a:r>
              <a:rPr lang="en-US" sz="7000" spc="-102" dirty="0">
                <a:ln w="3175">
                  <a:noFill/>
                </a:ln>
                <a:gradFill>
                  <a:gsLst>
                    <a:gs pos="1250">
                      <a:schemeClr val="tx1"/>
                    </a:gs>
                    <a:gs pos="100000">
                      <a:schemeClr val="tx1"/>
                    </a:gs>
                  </a:gsLst>
                  <a:lin ang="5400000" scaled="0"/>
                </a:gradFill>
                <a:latin typeface="+mn-lt"/>
                <a:ea typeface="+mn-ea"/>
                <a:cs typeface="Segoe UI" pitchFamily="34" charset="0"/>
              </a:rPr>
              <a:t>LAB: </a:t>
            </a:r>
            <a:br>
              <a:rPr lang="en-US" sz="7000" spc="-102" dirty="0">
                <a:ln w="3175">
                  <a:noFill/>
                </a:ln>
                <a:gradFill>
                  <a:gsLst>
                    <a:gs pos="1250">
                      <a:schemeClr val="tx1"/>
                    </a:gs>
                    <a:gs pos="100000">
                      <a:schemeClr val="tx1"/>
                    </a:gs>
                  </a:gsLst>
                  <a:lin ang="5400000" scaled="0"/>
                </a:gradFill>
                <a:latin typeface="+mn-lt"/>
                <a:ea typeface="+mn-ea"/>
                <a:cs typeface="Segoe UI" pitchFamily="34" charset="0"/>
              </a:rPr>
            </a:br>
            <a:r>
              <a:rPr lang="en-US" sz="7000" spc="-102" dirty="0">
                <a:ln w="3175">
                  <a:noFill/>
                </a:ln>
                <a:gradFill>
                  <a:gsLst>
                    <a:gs pos="1250">
                      <a:schemeClr val="tx1"/>
                    </a:gs>
                    <a:gs pos="100000">
                      <a:schemeClr val="tx1"/>
                    </a:gs>
                  </a:gsLst>
                  <a:lin ang="5400000" scaled="0"/>
                </a:gradFill>
                <a:latin typeface="+mn-lt"/>
                <a:ea typeface="+mn-ea"/>
                <a:cs typeface="Segoe UI" pitchFamily="34" charset="0"/>
              </a:rPr>
              <a:t/>
            </a:r>
            <a:br>
              <a:rPr lang="en-US" sz="7000" spc="-102" dirty="0">
                <a:ln w="3175">
                  <a:noFill/>
                </a:ln>
                <a:gradFill>
                  <a:gsLst>
                    <a:gs pos="1250">
                      <a:schemeClr val="tx1"/>
                    </a:gs>
                    <a:gs pos="100000">
                      <a:schemeClr val="tx1"/>
                    </a:gs>
                  </a:gsLst>
                  <a:lin ang="5400000" scaled="0"/>
                </a:gradFill>
                <a:latin typeface="+mn-lt"/>
                <a:ea typeface="+mn-ea"/>
                <a:cs typeface="Segoe UI" pitchFamily="34" charset="0"/>
              </a:rPr>
            </a:br>
            <a:r>
              <a:rPr lang="en-US" sz="7000" spc="-102" dirty="0" err="1">
                <a:ln w="3175">
                  <a:noFill/>
                </a:ln>
                <a:gradFill>
                  <a:gsLst>
                    <a:gs pos="1250">
                      <a:schemeClr val="tx1"/>
                    </a:gs>
                    <a:gs pos="100000">
                      <a:schemeClr val="tx1"/>
                    </a:gs>
                  </a:gsLst>
                  <a:lin ang="5400000" scaled="0"/>
                </a:gradFill>
                <a:latin typeface="+mn-lt"/>
                <a:ea typeface="+mn-ea"/>
                <a:cs typeface="Segoe UI" pitchFamily="34" charset="0"/>
              </a:rPr>
              <a:t>BotsRichUILab</a:t>
            </a:r>
            <a:r>
              <a:rPr lang="en-US" sz="7200" b="1" dirty="0"/>
              <a:t/>
            </a:r>
            <a:br>
              <a:rPr lang="en-US" sz="7200" b="1" dirty="0"/>
            </a:br>
            <a:endParaRPr lang="en-US" sz="7000" b="1" dirty="0">
              <a:latin typeface="+mn-lt"/>
            </a:endParaRPr>
          </a:p>
        </p:txBody>
      </p:sp>
      <p:sp>
        <p:nvSpPr>
          <p:cNvPr id="4" name="Content Placeholder 3">
            <a:extLst>
              <a:ext uri="{FF2B5EF4-FFF2-40B4-BE49-F238E27FC236}">
                <a16:creationId xmlns:a16="http://schemas.microsoft.com/office/drawing/2014/main" xmlns="" id="{6C54C80F-1BBA-40C4-B39C-2506D16142FC}"/>
              </a:ext>
            </a:extLst>
          </p:cNvPr>
          <p:cNvSpPr>
            <a:spLocks noGrp="1"/>
          </p:cNvSpPr>
          <p:nvPr>
            <p:ph sz="quarter" idx="11"/>
          </p:nvPr>
        </p:nvSpPr>
        <p:spPr/>
        <p:txBody>
          <a:bodyPr/>
          <a:lstStyle/>
          <a:p>
            <a:endParaRPr lang="en-US"/>
          </a:p>
        </p:txBody>
      </p:sp>
      <p:pic>
        <p:nvPicPr>
          <p:cNvPr id="5" name="Picture 4">
            <a:extLst>
              <a:ext uri="{FF2B5EF4-FFF2-40B4-BE49-F238E27FC236}">
                <a16:creationId xmlns:a16="http://schemas.microsoft.com/office/drawing/2014/main" xmlns="" id="{7BD728B5-9D75-462C-A194-C721431C3AD2}"/>
              </a:ext>
            </a:extLst>
          </p:cNvPr>
          <p:cNvPicPr>
            <a:picLocks noChangeAspect="1"/>
          </p:cNvPicPr>
          <p:nvPr/>
        </p:nvPicPr>
        <p:blipFill>
          <a:blip r:embed="rId3"/>
          <a:stretch>
            <a:fillRect/>
          </a:stretch>
        </p:blipFill>
        <p:spPr>
          <a:xfrm>
            <a:off x="7215764" y="295275"/>
            <a:ext cx="5225184" cy="6075506"/>
          </a:xfrm>
          <a:prstGeom prst="rect">
            <a:avLst/>
          </a:prstGeom>
        </p:spPr>
      </p:pic>
      <p:pic>
        <p:nvPicPr>
          <p:cNvPr id="6" name="Picture 5">
            <a:extLst>
              <a:ext uri="{FF2B5EF4-FFF2-40B4-BE49-F238E27FC236}">
                <a16:creationId xmlns:a16="http://schemas.microsoft.com/office/drawing/2014/main" xmlns="" id="{DD537BC3-5083-4E84-92CA-B19BAC962B6C}"/>
              </a:ext>
            </a:extLst>
          </p:cNvPr>
          <p:cNvPicPr>
            <a:picLocks noChangeAspect="1"/>
          </p:cNvPicPr>
          <p:nvPr/>
        </p:nvPicPr>
        <p:blipFill rotWithShape="1">
          <a:blip r:embed="rId3"/>
          <a:srcRect b="77273"/>
          <a:stretch/>
        </p:blipFill>
        <p:spPr>
          <a:xfrm>
            <a:off x="7211291" y="4836092"/>
            <a:ext cx="5225184" cy="2158433"/>
          </a:xfrm>
          <a:prstGeom prst="rect">
            <a:avLst/>
          </a:prstGeom>
        </p:spPr>
      </p:pic>
      <p:pic>
        <p:nvPicPr>
          <p:cNvPr id="7" name="Picture 6">
            <a:extLst>
              <a:ext uri="{FF2B5EF4-FFF2-40B4-BE49-F238E27FC236}">
                <a16:creationId xmlns:a16="http://schemas.microsoft.com/office/drawing/2014/main" xmlns="" id="{C36949DF-4B2B-4ACD-BE69-5AAD10350B6D}"/>
              </a:ext>
            </a:extLst>
          </p:cNvPr>
          <p:cNvPicPr>
            <a:picLocks noChangeAspect="1"/>
          </p:cNvPicPr>
          <p:nvPr/>
        </p:nvPicPr>
        <p:blipFill rotWithShape="1">
          <a:blip r:embed="rId3"/>
          <a:srcRect b="77273"/>
          <a:stretch/>
        </p:blipFill>
        <p:spPr>
          <a:xfrm>
            <a:off x="7211291" y="1"/>
            <a:ext cx="5225184" cy="1744662"/>
          </a:xfrm>
          <a:prstGeom prst="rect">
            <a:avLst/>
          </a:prstGeom>
        </p:spPr>
      </p:pic>
    </p:spTree>
    <p:extLst>
      <p:ext uri="{BB962C8B-B14F-4D97-AF65-F5344CB8AC3E}">
        <p14:creationId xmlns:p14="http://schemas.microsoft.com/office/powerpoint/2010/main" val="3521659993"/>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p:cNvSpPr txBox="1">
            <a:spLocks/>
          </p:cNvSpPr>
          <p:nvPr/>
        </p:nvSpPr>
        <p:spPr>
          <a:xfrm>
            <a:off x="520759" y="358646"/>
            <a:ext cx="11889564" cy="769208"/>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5400" b="1" dirty="0">
                <a:latin typeface="+mn-lt"/>
              </a:rPr>
              <a:t>Factors that do influence a Bot's success</a:t>
            </a:r>
          </a:p>
          <a:p>
            <a:pPr algn="just"/>
            <a:endParaRPr lang="en-US" sz="5400" b="1" dirty="0">
              <a:latin typeface="+mn-lt"/>
            </a:endParaRPr>
          </a:p>
          <a:p>
            <a:pPr algn="just"/>
            <a:endParaRPr lang="en-US" sz="5400" b="1" dirty="0">
              <a:latin typeface="+mn-lt"/>
            </a:endParaRPr>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837" y="6025028"/>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564707" y="1516062"/>
            <a:ext cx="11597130" cy="2677656"/>
          </a:xfrm>
          <a:prstGeom prst="rect">
            <a:avLst/>
          </a:prstGeom>
          <a:noFill/>
        </p:spPr>
        <p:txBody>
          <a:bodyPr wrap="square" rtlCol="0">
            <a:spAutoFit/>
          </a:bodyPr>
          <a:lstStyle/>
          <a:p>
            <a:r>
              <a:rPr lang="en-US" sz="2400" dirty="0"/>
              <a:t>A great user experience</a:t>
            </a:r>
          </a:p>
          <a:p>
            <a:r>
              <a:rPr lang="en-US" sz="2400" dirty="0"/>
              <a:t>Key considerations:</a:t>
            </a:r>
          </a:p>
          <a:p>
            <a:r>
              <a:rPr lang="en-US" sz="2400" dirty="0"/>
              <a:t>	- Does the bot easily solve the user’s problem with the minimal steps?</a:t>
            </a:r>
          </a:p>
          <a:p>
            <a:r>
              <a:rPr lang="en-US" sz="2400" dirty="0"/>
              <a:t>	- Does the bot solve the user’s problem better/easier/faster than any of the 		alternative experiences?</a:t>
            </a:r>
          </a:p>
          <a:p>
            <a:r>
              <a:rPr lang="en-US" sz="2400" dirty="0"/>
              <a:t>	- Does the bot run on the devices and platforms the user cares about?</a:t>
            </a:r>
          </a:p>
          <a:p>
            <a:r>
              <a:rPr lang="en-US" sz="2400" dirty="0"/>
              <a:t>	- Is the bot discoverable? Do the users naturally know what to do when using it?</a:t>
            </a:r>
            <a:endParaRPr lang="en-US" sz="2000" dirty="0"/>
          </a:p>
        </p:txBody>
      </p:sp>
    </p:spTree>
    <p:extLst>
      <p:ext uri="{BB962C8B-B14F-4D97-AF65-F5344CB8AC3E}">
        <p14:creationId xmlns:p14="http://schemas.microsoft.com/office/powerpoint/2010/main" val="3269880144"/>
      </p:ext>
    </p:extLst>
  </p:cSld>
  <p:clrMapOvr>
    <a:masterClrMapping/>
  </p:clrMapOvr>
</p:sld>
</file>

<file path=ppt/theme/theme1.xml><?xml version="1.0" encoding="utf-8"?>
<a:theme xmlns:a="http://schemas.openxmlformats.org/drawingml/2006/main" name="5-30721_Build_2016_Template_Light">
  <a:themeElements>
    <a:clrScheme name="Build 2016">
      <a:dk1>
        <a:srgbClr val="505050"/>
      </a:dk1>
      <a:lt1>
        <a:srgbClr val="FFFFFF"/>
      </a:lt1>
      <a:dk2>
        <a:srgbClr val="0078D7"/>
      </a:dk2>
      <a:lt2>
        <a:srgbClr val="F8F8F8"/>
      </a:lt2>
      <a:accent1>
        <a:srgbClr val="0078D7"/>
      </a:accent1>
      <a:accent2>
        <a:srgbClr val="002050"/>
      </a:accent2>
      <a:accent3>
        <a:srgbClr val="00BCF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xmlns="" name="Microsoft_Build_2016_16x9_Template.potx" id="{2D9F1654-7A66-4699-829C-201E10216A69}" vid="{2DD1E4E3-0871-45BE-BEDE-345B55444DCB}"/>
    </a:ext>
  </a:extLst>
</a:theme>
</file>

<file path=ppt/theme/theme2.xml><?xml version="1.0" encoding="utf-8"?>
<a:theme xmlns:a="http://schemas.openxmlformats.org/drawingml/2006/main" name="WHITE TEMPLATE">
  <a:themeElements>
    <a:clrScheme name="Custom 10">
      <a:dk1>
        <a:srgbClr val="505050"/>
      </a:dk1>
      <a:lt1>
        <a:srgbClr val="FFFFFF"/>
      </a:lt1>
      <a:dk2>
        <a:srgbClr val="002050"/>
      </a:dk2>
      <a:lt2>
        <a:srgbClr val="9BD2FF"/>
      </a:lt2>
      <a:accent1>
        <a:srgbClr val="002050"/>
      </a:accent1>
      <a:accent2>
        <a:srgbClr val="0078D7"/>
      </a:accent2>
      <a:accent3>
        <a:srgbClr val="D83B01"/>
      </a:accent3>
      <a:accent4>
        <a:srgbClr val="107C10"/>
      </a:accent4>
      <a:accent5>
        <a:srgbClr val="B4009E"/>
      </a:accent5>
      <a:accent6>
        <a:srgbClr val="5C2D9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xmlns="" name="Product_Brand_template_16-9_Business_DARK_BLUE_1.potx" id="{0F2C6A5A-CB9F-44E8-92D9-A9A1E28D15E7}" vid="{A4D9B076-5107-4411-861E-DAA166B5186B}"/>
    </a:ext>
  </a:extLst>
</a:theme>
</file>

<file path=ppt/theme/theme3.xml><?xml version="1.0" encoding="utf-8"?>
<a:theme xmlns:a="http://schemas.openxmlformats.org/drawingml/2006/main" name="1_Bot Framework">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Bot">
      <a:majorFont>
        <a:latin typeface="Arial Black"/>
        <a:ea typeface=""/>
        <a:cs typeface=""/>
      </a:majorFont>
      <a:minorFont>
        <a:latin typeface="Segoe UI Ligh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3E4F19A7-A959-40BB-972C-4880BAF8EB09}"/>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9D79205F35F1AF40BCD07C4F58D4AC80" ma:contentTypeVersion="6" ma:contentTypeDescription="Create a new document." ma:contentTypeScope="" ma:versionID="a386001cfb475e71d9c289d83f4224ff">
  <xsd:schema xmlns:xsd="http://www.w3.org/2001/XMLSchema" xmlns:xs="http://www.w3.org/2001/XMLSchema" xmlns:p="http://schemas.microsoft.com/office/2006/metadata/properties" xmlns:ns1="http://schemas.microsoft.com/sharepoint/v3" xmlns:ns2="9bc6b55d-a734-43bd-8eab-fb065c703cf5" targetNamespace="http://schemas.microsoft.com/office/2006/metadata/properties" ma:root="true" ma:fieldsID="56d52bee22a2d005e8866caae1afc15c" ns1:_="" ns2:_="">
    <xsd:import namespace="http://schemas.microsoft.com/sharepoint/v3"/>
    <xsd:import namespace="9bc6b55d-a734-43bd-8eab-fb065c703cf5"/>
    <xsd:element name="properties">
      <xsd:complexType>
        <xsd:sequence>
          <xsd:element name="documentManagement">
            <xsd:complexType>
              <xsd:all>
                <xsd:element ref="ns2:SharedWithUsers" minOccurs="0"/>
                <xsd:element ref="ns2:SharedWithDetails" minOccurs="0"/>
                <xsd:element ref="ns1:_ip_UnifiedCompliancePolicyProperties" minOccurs="0"/>
                <xsd:element ref="ns1:_ip_UnifiedCompliancePolicyUIAction" minOccurs="0"/>
                <xsd:element ref="ns2:LastSharedByUser" minOccurs="0"/>
                <xsd:element ref="ns2:LastSharedBy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0" nillable="true" ma:displayName="Unified Compliance Policy Properties" ma:hidden="true" ma:internalName="_ip_UnifiedCompliancePolicyProperties">
      <xsd:simpleType>
        <xsd:restriction base="dms:Note"/>
      </xsd:simpleType>
    </xsd:element>
    <xsd:element name="_ip_UnifiedCompliancePolicyUIAction" ma:index="1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9bc6b55d-a734-43bd-8eab-fb065c703cf5"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2" nillable="true" ma:displayName="Last Shared By User" ma:description="" ma:internalName="LastSharedByUser" ma:readOnly="true">
      <xsd:simpleType>
        <xsd:restriction base="dms:Note">
          <xsd:maxLength value="255"/>
        </xsd:restriction>
      </xsd:simpleType>
    </xsd:element>
    <xsd:element name="LastSharedByTime" ma:index="13" nillable="true" ma:displayName="Last Shared By Time" ma:description=""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LastSharedByUser xmlns="9bc6b55d-a734-43bd-8eab-fb065c703cf5">mateusv@microsoft.com</LastSharedByUser>
    <SharedWithUsers xmlns="9bc6b55d-a734-43bd-8eab-fb065c703cf5">
      <UserInfo>
        <DisplayName>Mat Velloso</DisplayName>
        <AccountId>294</AccountId>
        <AccountType/>
      </UserInfo>
      <UserInfo>
        <DisplayName>Ascend Conversations Platform</DisplayName>
        <AccountId>297</AccountId>
        <AccountType/>
      </UserInfo>
      <UserInfo>
        <DisplayName>DX Bots</DisplayName>
        <AccountId>298</AccountId>
        <AccountType/>
      </UserInfo>
    </SharedWithUsers>
    <LastSharedByTime xmlns="9bc6b55d-a734-43bd-8eab-fb065c703cf5">2016-09-07T08:30:53+00:00</LastSharedByTim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CCD6A8-32A5-4F9A-BAFC-C43246BD82F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9bc6b55d-a734-43bd-8eab-fb065c703cf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990F116-B58F-4255-B05B-DA3808E0E5C6}">
  <ds:schemaRefs>
    <ds:schemaRef ds:uri="http://schemas.microsoft.com/sharepoint/v3"/>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9bc6b55d-a734-43bd-8eab-fb065c703cf5"/>
    <ds:schemaRef ds:uri="http://www.w3.org/XML/1998/namespace"/>
    <ds:schemaRef ds:uri="http://purl.org/dc/dcmitype/"/>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June-2016_Machine_Learning_Analytics_Data_Science_Conference_Template</Template>
  <TotalTime>55815</TotalTime>
  <Words>5561</Words>
  <Application>Microsoft Office PowerPoint</Application>
  <PresentationFormat>Custom</PresentationFormat>
  <Paragraphs>936</Paragraphs>
  <Slides>82</Slides>
  <Notes>82</Notes>
  <HiddenSlides>0</HiddenSlides>
  <MMClips>0</MMClips>
  <ScaleCrop>false</ScaleCrop>
  <HeadingPairs>
    <vt:vector size="4" baseType="variant">
      <vt:variant>
        <vt:lpstr>Theme</vt:lpstr>
      </vt:variant>
      <vt:variant>
        <vt:i4>3</vt:i4>
      </vt:variant>
      <vt:variant>
        <vt:lpstr>Slide Titles</vt:lpstr>
      </vt:variant>
      <vt:variant>
        <vt:i4>82</vt:i4>
      </vt:variant>
    </vt:vector>
  </HeadingPairs>
  <TitlesOfParts>
    <vt:vector size="85" baseType="lpstr">
      <vt:lpstr>5-30721_Build_2016_Template_Light</vt:lpstr>
      <vt:lpstr>WHITE TEMPLATE</vt:lpstr>
      <vt:lpstr>1_Bot Framework</vt:lpstr>
      <vt:lpstr>Building Intelligent Applications Using Bot Framework</vt:lpstr>
      <vt:lpstr>What is a Bot?</vt:lpstr>
      <vt:lpstr>PowerPoint Presentation</vt:lpstr>
      <vt:lpstr>PowerPoint Presentation</vt:lpstr>
      <vt:lpstr>Principles of  Bot Design</vt:lpstr>
      <vt:lpstr>PowerPoint Presentation</vt:lpstr>
      <vt:lpstr>PowerPoint Presentation</vt:lpstr>
      <vt:lpstr>PowerPoint Presentation</vt:lpstr>
      <vt:lpstr>PowerPoint Presentation</vt:lpstr>
      <vt:lpstr>Types of Bots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Microsoft Bot Framework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Key Concepts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Channel-specific Functionality</vt:lpstr>
      <vt:lpstr>PowerPoint Presentation</vt:lpstr>
      <vt:lpstr>PowerPoint Presentation</vt:lpstr>
      <vt:lpstr>PowerPoint Presentation</vt:lpstr>
      <vt:lpstr>PowerPoint Presentation</vt:lpstr>
      <vt:lpstr>PowerPoint Presentation</vt:lpstr>
      <vt:lpstr>Registration and making your bots available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LAB:   BotsTennisLab </vt:lpstr>
      <vt:lpstr>  LAB:   BotsPublishingAndRegisteringLab  </vt:lpstr>
      <vt:lpstr>Messages  and  Activities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Connecting to Channels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LAB:   BotsRichUILab </vt:lpstr>
    </vt:vector>
  </TitlesOfParts>
  <Company>Microsoft Corporation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Machine Learning, Analytics &amp; Data Science Conference</dc:subject>
  <dc:creator>Alex Blanton</dc:creator>
  <cp:keywords>Machine Learning Analytics ＆ Data Science Conference</cp:keywords>
  <dc:description>Template: Mitchell Derrey, Silver Fox Productions
Formatting: 
Audience Type:</dc:description>
  <cp:lastModifiedBy>sreevidya</cp:lastModifiedBy>
  <cp:revision>997</cp:revision>
  <cp:lastPrinted>2017-06-27T05:00:02Z</cp:lastPrinted>
  <dcterms:created xsi:type="dcterms:W3CDTF">2016-04-12T19:22:57Z</dcterms:created>
  <dcterms:modified xsi:type="dcterms:W3CDTF">2017-11-21T05:37:21Z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0x0101009D79205F35F1AF40BCD07C4F58D4AC80</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6;#Microsoft Conference Center|9ee5e79d-18a6-44c6-bfde-7021198eb4fc</vt:lpwstr>
  </property>
  <property fmtid="{D5CDD505-2E9C-101B-9397-08002B2CF9AE}" pid="7" name="Track">
    <vt:lpwstr/>
  </property>
  <property fmtid="{D5CDD505-2E9C-101B-9397-08002B2CF9AE}" pid="8" name="Event Location">
    <vt:lpwstr>23;#Redmond|c18f3657-b811-49ee-9b08-ce77b3e7702b</vt:lpwstr>
  </property>
  <property fmtid="{D5CDD505-2E9C-101B-9397-08002B2CF9AE}" pid="9" name="Campaign">
    <vt:lpwstr/>
  </property>
  <property fmtid="{D5CDD505-2E9C-101B-9397-08002B2CF9AE}" pid="10" name="IsMyDocuments">
    <vt:bool>true</vt:bool>
  </property>
  <property fmtid="{D5CDD505-2E9C-101B-9397-08002B2CF9AE}" pid="11" name="TaxKeyword">
    <vt:lpwstr>430;#Machine Learning Analytics ＆ Data Science Conference|6a8167b2-07eb-471d-b603-254287b7ce90</vt:lpwstr>
  </property>
  <property fmtid="{D5CDD505-2E9C-101B-9397-08002B2CF9AE}" pid="12" name="Audience1">
    <vt:lpwstr/>
  </property>
  <property fmtid="{D5CDD505-2E9C-101B-9397-08002B2CF9AE}" pid="13" name="Event Name">
    <vt:lpwstr>224;#Machine Learning, Analytics and Data Science Conference|2f5995e3-1e3d-4c27-96d6-c6c80990926c</vt:lpwstr>
  </property>
  <property fmtid="{D5CDD505-2E9C-101B-9397-08002B2CF9AE}" pid="14" name="MSIP_Label_f42aa342-8706-4288-bd11-ebb85995028c_Enabled">
    <vt:lpwstr>True</vt:lpwstr>
  </property>
  <property fmtid="{D5CDD505-2E9C-101B-9397-08002B2CF9AE}" pid="15" name="MSIP_Label_f42aa342-8706-4288-bd11-ebb85995028c_SiteId">
    <vt:lpwstr>72f988bf-86f1-41af-91ab-2d7cd011db47</vt:lpwstr>
  </property>
  <property fmtid="{D5CDD505-2E9C-101B-9397-08002B2CF9AE}" pid="16" name="MSIP_Label_f42aa342-8706-4288-bd11-ebb85995028c_Ref">
    <vt:lpwstr>https://api.informationprotection.azure.com/api/72f988bf-86f1-41af-91ab-2d7cd011db47</vt:lpwstr>
  </property>
  <property fmtid="{D5CDD505-2E9C-101B-9397-08002B2CF9AE}" pid="17" name="MSIP_Label_f42aa342-8706-4288-bd11-ebb85995028c_SetBy">
    <vt:lpwstr>miprasad@microsoft.com</vt:lpwstr>
  </property>
  <property fmtid="{D5CDD505-2E9C-101B-9397-08002B2CF9AE}" pid="18" name="MSIP_Label_f42aa342-8706-4288-bd11-ebb85995028c_SetDate">
    <vt:lpwstr>2017-06-22T01:01:46.6605675+12:00</vt:lpwstr>
  </property>
  <property fmtid="{D5CDD505-2E9C-101B-9397-08002B2CF9AE}" pid="19" name="MSIP_Label_f42aa342-8706-4288-bd11-ebb85995028c_Name">
    <vt:lpwstr>General</vt:lpwstr>
  </property>
  <property fmtid="{D5CDD505-2E9C-101B-9397-08002B2CF9AE}" pid="20" name="MSIP_Label_f42aa342-8706-4288-bd11-ebb85995028c_Application">
    <vt:lpwstr>Microsoft Azure Information Protection</vt:lpwstr>
  </property>
  <property fmtid="{D5CDD505-2E9C-101B-9397-08002B2CF9AE}" pid="21" name="MSIP_Label_f42aa342-8706-4288-bd11-ebb85995028c_Extended_MSFT_Method">
    <vt:lpwstr>Automatic</vt:lpwstr>
  </property>
  <property fmtid="{D5CDD505-2E9C-101B-9397-08002B2CF9AE}" pid="22" name="Sensitivity">
    <vt:lpwstr>General</vt:lpwstr>
  </property>
</Properties>
</file>